
<file path=[Content_Types].xml><?xml version="1.0" encoding="utf-8"?>
<Types xmlns="http://schemas.openxmlformats.org/package/2006/content-types">
  <Default Extension="mp3" ContentType="audio/unknown"/>
  <Default Extension="tmp" ContentType="image/pn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321" r:id="rId2"/>
    <p:sldId id="256" r:id="rId3"/>
    <p:sldId id="297" r:id="rId4"/>
    <p:sldId id="295" r:id="rId5"/>
    <p:sldId id="279" r:id="rId6"/>
    <p:sldId id="266" r:id="rId7"/>
    <p:sldId id="267" r:id="rId8"/>
    <p:sldId id="273" r:id="rId9"/>
    <p:sldId id="259" r:id="rId10"/>
    <p:sldId id="315" r:id="rId11"/>
    <p:sldId id="320" r:id="rId12"/>
    <p:sldId id="294" r:id="rId13"/>
    <p:sldId id="277" r:id="rId14"/>
    <p:sldId id="278" r:id="rId15"/>
    <p:sldId id="305" r:id="rId16"/>
    <p:sldId id="280" r:id="rId17"/>
    <p:sldId id="319" r:id="rId18"/>
    <p:sldId id="309" r:id="rId19"/>
    <p:sldId id="329" r:id="rId20"/>
    <p:sldId id="311" r:id="rId21"/>
    <p:sldId id="282" r:id="rId22"/>
    <p:sldId id="283" r:id="rId23"/>
    <p:sldId id="330" r:id="rId24"/>
    <p:sldId id="284" r:id="rId25"/>
    <p:sldId id="281" r:id="rId26"/>
    <p:sldId id="285" r:id="rId27"/>
    <p:sldId id="289" r:id="rId28"/>
    <p:sldId id="301" r:id="rId29"/>
    <p:sldId id="324" r:id="rId30"/>
    <p:sldId id="323" r:id="rId31"/>
    <p:sldId id="332" r:id="rId32"/>
    <p:sldId id="325" r:id="rId33"/>
    <p:sldId id="326" r:id="rId34"/>
    <p:sldId id="333" r:id="rId35"/>
    <p:sldId id="327" r:id="rId36"/>
    <p:sldId id="337" r:id="rId37"/>
    <p:sldId id="335" r:id="rId38"/>
    <p:sldId id="338" r:id="rId39"/>
    <p:sldId id="292" r:id="rId40"/>
    <p:sldId id="303" r:id="rId41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2C16"/>
    <a:srgbClr val="A50021"/>
    <a:srgbClr val="0C788E"/>
    <a:srgbClr val="006666"/>
    <a:srgbClr val="54381C"/>
    <a:srgbClr val="FFFFA3"/>
    <a:srgbClr val="E6E6C4"/>
    <a:srgbClr val="4E34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18" autoAdjust="0"/>
    <p:restoredTop sz="94671" autoAdjust="0"/>
  </p:normalViewPr>
  <p:slideViewPr>
    <p:cSldViewPr>
      <p:cViewPr>
        <p:scale>
          <a:sx n="70" d="100"/>
          <a:sy n="70" d="100"/>
        </p:scale>
        <p:origin x="-1482" y="-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" y="615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57216FC-75BE-4882-AFE8-0732EF9BABB1}" type="datetimeFigureOut">
              <a:rPr lang="ru-RU"/>
              <a:pPr>
                <a:defRPr/>
              </a:pPr>
              <a:t>05.05.2015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62B1FD02-AE5B-47C1-87D4-16B28F9144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83593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04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4B12DA2-6F97-4E1A-A2E2-6C560B2D59FF}" type="slidenum">
              <a:rPr lang="ru-RU" smtClean="0"/>
              <a:pPr eaLnBrk="1" hangingPunct="1"/>
              <a:t>1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04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4B12DA2-6F97-4E1A-A2E2-6C560B2D59FF}" type="slidenum">
              <a:rPr lang="ru-RU" smtClean="0"/>
              <a:pPr eaLnBrk="1" hangingPunct="1"/>
              <a:t>2</a:t>
            </a:fld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04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4B12DA2-6F97-4E1A-A2E2-6C560B2D59FF}" type="slidenum">
              <a:rPr lang="ru-RU" smtClean="0"/>
              <a:pPr eaLnBrk="1" hangingPunct="1"/>
              <a:t>11</a:t>
            </a:fld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04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4B12DA2-6F97-4E1A-A2E2-6C560B2D59FF}" type="slidenum">
              <a:rPr lang="ru-RU" smtClean="0"/>
              <a:pPr eaLnBrk="1" hangingPunct="1"/>
              <a:t>39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EB3986-7F6E-4AD1-B83F-B875E5E2B3ED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838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0D6951-D876-4060-AB88-425458F66993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548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59FFE6-1FC1-47B6-AB20-17A5D1F4B0B7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755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E5EA27-FAAD-4C4E-B516-BDA810C80DC4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393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A3B741-60E3-4E7A-B3A6-2927B1442B35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642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BC8678-06E4-41A2-AC8D-E09DF509E6CF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046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77B59-BFA9-4C1D-B613-10E8B1BB2AEA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432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162D50-4CCE-40E3-B8F7-60BD73E0BFA0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289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788BB4-AE63-4516-B7D1-80EE4C006262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162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6A60E2-40CE-4D90-85F7-B0C01F4A03C5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855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6371EC-E7BE-4E12-8388-405AAFA7AEEE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27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724410D-05CF-4A9F-9E33-3328318A2627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tmp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m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tmp"/><Relationship Id="rId4" Type="http://schemas.openxmlformats.org/officeDocument/2006/relationships/slide" Target="sl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7" Type="http://schemas.openxmlformats.org/officeDocument/2006/relationships/image" Target="../media/image25.jpeg"/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5.tmp"/><Relationship Id="rId4" Type="http://schemas.openxmlformats.org/officeDocument/2006/relationships/image" Target="../media/image27.tm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m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10.tm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4.jpeg"/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5.tmp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slide" Target="slide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m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tmp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7" Type="http://schemas.openxmlformats.org/officeDocument/2006/relationships/image" Target="../media/image5.tmp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0.xml"/><Relationship Id="rId5" Type="http://schemas.openxmlformats.org/officeDocument/2006/relationships/slide" Target="slide29.xml"/><Relationship Id="rId4" Type="http://schemas.openxmlformats.org/officeDocument/2006/relationships/slide" Target="slide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slide" Target="slide3.xml"/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mp"/><Relationship Id="rId5" Type="http://schemas.openxmlformats.org/officeDocument/2006/relationships/image" Target="../media/image50.jpeg"/><Relationship Id="rId4" Type="http://schemas.openxmlformats.org/officeDocument/2006/relationships/image" Target="../media/image49.tm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5.tm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slide" Target="slide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tm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m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5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50"/>
          <p:cNvSpPr txBox="1">
            <a:spLocks noChangeArrowheads="1"/>
          </p:cNvSpPr>
          <p:nvPr/>
        </p:nvSpPr>
        <p:spPr bwMode="auto">
          <a:xfrm>
            <a:off x="-1" y="116632"/>
            <a:ext cx="9144000" cy="119675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ru-RU" sz="5400" b="1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itchFamily="49" charset="-127"/>
                <a:ea typeface="BatangChe" pitchFamily="49" charset="-127"/>
              </a:rPr>
              <a:t>МАРИАМ</a:t>
            </a:r>
          </a:p>
        </p:txBody>
      </p:sp>
      <p:sp>
        <p:nvSpPr>
          <p:cNvPr id="12" name="Rectangle 150"/>
          <p:cNvSpPr txBox="1">
            <a:spLocks noChangeArrowheads="1"/>
          </p:cNvSpPr>
          <p:nvPr/>
        </p:nvSpPr>
        <p:spPr bwMode="auto">
          <a:xfrm>
            <a:off x="-1" y="980728"/>
            <a:ext cx="9144000" cy="177281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ru-RU" sz="5400" b="1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itchFamily="49" charset="-127"/>
                <a:ea typeface="BatangChe" pitchFamily="49" charset="-127"/>
              </a:rPr>
              <a:t>ИБРАГИМОВА</a:t>
            </a:r>
            <a:endParaRPr lang="es-ES" sz="5400" b="1" spc="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Che" pitchFamily="49" charset="-127"/>
              <a:ea typeface="BatangChe" pitchFamily="49" charset="-127"/>
            </a:endParaRPr>
          </a:p>
        </p:txBody>
      </p:sp>
      <p:sp>
        <p:nvSpPr>
          <p:cNvPr id="10" name="Rectangle 150"/>
          <p:cNvSpPr txBox="1">
            <a:spLocks noChangeArrowheads="1"/>
          </p:cNvSpPr>
          <p:nvPr/>
        </p:nvSpPr>
        <p:spPr bwMode="auto">
          <a:xfrm>
            <a:off x="251519" y="4581128"/>
            <a:ext cx="8568953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Медсёстры и их трудовой подвиг в лечении раненых на Северном Кавказе</a:t>
            </a:r>
            <a:endParaRPr lang="es-E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Рисунок 14" descr="Вырезка экрана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21629"/>
            <a:ext cx="1029901" cy="236371"/>
          </a:xfrm>
          <a:prstGeom prst="rect">
            <a:avLst/>
          </a:prstGeom>
        </p:spPr>
      </p:pic>
      <p:pic>
        <p:nvPicPr>
          <p:cNvPr id="2" name="эльза рамазанова (лакская) - родина моя лакия (лакский гимн) (мшарипов - мчаринов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015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07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2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107504" y="116632"/>
            <a:ext cx="8856984" cy="1152128"/>
          </a:xfrm>
        </p:spPr>
        <p:txBody>
          <a:bodyPr/>
          <a:lstStyle/>
          <a:p>
            <a:pPr marL="0" indent="0"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Когда оставалась одна среди синевы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бесконечного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неба и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красоты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лакских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гор, мысли сами собою начинали складываться в стихотворные строки: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62652" y="7057"/>
            <a:ext cx="532859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Кто сказал вам, что беден мой край,</a:t>
            </a:r>
          </a:p>
          <a:p>
            <a:pPr marL="0" indent="0" algn="ctr">
              <a:buNone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Будит грусть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наготою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бесплодной?</a:t>
            </a:r>
          </a:p>
          <a:p>
            <a:pPr marL="0" indent="0" algn="ctr">
              <a:buNone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Для меня он – невиданный рай,</a:t>
            </a:r>
          </a:p>
          <a:p>
            <a:pPr marL="0" indent="0" algn="ctr">
              <a:buNone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Жизнь, оазис в пустыне безводной.</a:t>
            </a:r>
          </a:p>
          <a:p>
            <a:pPr marL="0" indent="0" algn="ctr">
              <a:buNone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Горы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лакские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сердцу близки, </a:t>
            </a:r>
          </a:p>
          <a:p>
            <a:pPr marL="0" indent="0" algn="ctr">
              <a:buNone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 их теснинах не дышится тяжко!</a:t>
            </a:r>
          </a:p>
          <a:p>
            <a:pPr marL="0" indent="0" algn="ctr">
              <a:buNone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Говорят, здесь живут бедняки,</a:t>
            </a:r>
          </a:p>
          <a:p>
            <a:pPr marL="0" indent="0" algn="ctr">
              <a:buNone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Но душа у них вся на распашку.</a:t>
            </a:r>
          </a:p>
        </p:txBody>
      </p:sp>
    </p:spTree>
    <p:extLst>
      <p:ext uri="{BB962C8B-B14F-4D97-AF65-F5344CB8AC3E}">
        <p14:creationId xmlns:p14="http://schemas.microsoft.com/office/powerpoint/2010/main" val="225084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6" grpId="1" build="p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21629"/>
            <a:ext cx="1029901" cy="236371"/>
          </a:xfrm>
          <a:prstGeom prst="rect">
            <a:avLst/>
          </a:prstGeom>
        </p:spPr>
      </p:pic>
      <p:sp>
        <p:nvSpPr>
          <p:cNvPr id="7" name="Объект 2"/>
          <p:cNvSpPr txBox="1">
            <a:spLocks/>
          </p:cNvSpPr>
          <p:nvPr/>
        </p:nvSpPr>
        <p:spPr bwMode="auto">
          <a:xfrm>
            <a:off x="183675" y="4653136"/>
            <a:ext cx="8784976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Грянула Великая Отечественная война… </a:t>
            </a:r>
          </a:p>
          <a:p>
            <a:pPr algn="l">
              <a:spcBef>
                <a:spcPts val="0"/>
              </a:spcBef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Но эта война – отдельная страница в жизни Мариам. Фронтовикам, раненым она отдавала всю душу, заботилась, </a:t>
            </a:r>
          </a:p>
          <a:p>
            <a:pPr algn="r">
              <a:spcBef>
                <a:spcPts val="0"/>
              </a:spcBef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старалась помочь.</a:t>
            </a:r>
          </a:p>
          <a:p>
            <a:pPr algn="just"/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78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ъект 2"/>
          <p:cNvSpPr>
            <a:spLocks noGrp="1"/>
          </p:cNvSpPr>
          <p:nvPr>
            <p:ph idx="1"/>
          </p:nvPr>
        </p:nvSpPr>
        <p:spPr>
          <a:xfrm>
            <a:off x="179512" y="1988841"/>
            <a:ext cx="3888432" cy="4465224"/>
          </a:xfrm>
        </p:spPr>
        <p:txBody>
          <a:bodyPr/>
          <a:lstStyle/>
          <a:p>
            <a:pPr mar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ru-RU" sz="2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Поздняя осень 1942-го… 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ru-RU" sz="2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День и ночь прибывают эшелоны с ранеными.</a:t>
            </a:r>
            <a:r>
              <a:rPr lang="ru-RU" sz="2200" baseline="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Открыли дом для инвалидов. 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ru-RU" sz="22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ru-RU" sz="2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Мариам 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ru-RU" sz="2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назначили директором. 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ru-RU" sz="22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ru-RU" sz="2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Для израненных и покалеченных людей она стала сестрой и матерью.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FontTx/>
              <a:buNone/>
            </a:pPr>
            <a:endParaRPr lang="ru-RU" sz="22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50825" y="115888"/>
            <a:ext cx="8642350" cy="1441450"/>
          </a:xfrm>
        </p:spPr>
        <p:txBody>
          <a:bodyPr/>
          <a:lstStyle/>
          <a:p>
            <a:pPr>
              <a:defRPr/>
            </a:pPr>
            <a:r>
              <a:rPr lang="ru-RU" sz="32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«Назначить директором дома для инвалидов Отечественной войны Ибрагимову Мариам Ибрагимовну. 1942 г. Буйнакск»</a:t>
            </a:r>
            <a:br>
              <a:rPr lang="ru-RU" sz="32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3200" b="1" dirty="0" smtClean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1\Desktop\Мариам\1316933621_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480" y="1988841"/>
            <a:ext cx="4827371" cy="30963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6" name="Рисунок 5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50078"/>
            <a:ext cx="683568" cy="184038"/>
          </a:xfrm>
          <a:prstGeom prst="rect">
            <a:avLst/>
          </a:prstGeom>
        </p:spPr>
      </p:pic>
      <p:sp>
        <p:nvSpPr>
          <p:cNvPr id="8" name="Объект 2"/>
          <p:cNvSpPr txBox="1">
            <a:spLocks/>
          </p:cNvSpPr>
          <p:nvPr/>
        </p:nvSpPr>
        <p:spPr bwMode="auto">
          <a:xfrm>
            <a:off x="7884368" y="6523720"/>
            <a:ext cx="1259632" cy="334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just">
              <a:buFontTx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  <a:hlinkClick r:id="rId4" action="ppaction://hlinksldjump"/>
              </a:rPr>
              <a:t>Содержание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46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ъект 2"/>
          <p:cNvSpPr>
            <a:spLocks noGrp="1"/>
          </p:cNvSpPr>
          <p:nvPr>
            <p:ph idx="1"/>
          </p:nvPr>
        </p:nvSpPr>
        <p:spPr>
          <a:xfrm>
            <a:off x="179388" y="1989138"/>
            <a:ext cx="3744540" cy="4501208"/>
          </a:xfrm>
        </p:spPr>
        <p:txBody>
          <a:bodyPr/>
          <a:lstStyle/>
          <a:p>
            <a:pPr marL="0" indent="0" algn="just">
              <a:spcBef>
                <a:spcPts val="0"/>
              </a:spcBef>
              <a:buFontTx/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Смотрела на них Мариам </a:t>
            </a:r>
          </a:p>
          <a:p>
            <a:pPr marL="0" indent="0" algn="just">
              <a:spcBef>
                <a:spcPts val="0"/>
              </a:spcBef>
              <a:buFontTx/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 украдкой плакала </a:t>
            </a:r>
          </a:p>
          <a:p>
            <a:pPr marL="0" indent="0" algn="just">
              <a:spcBef>
                <a:spcPts val="0"/>
              </a:spcBef>
              <a:buFontTx/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от жалости </a:t>
            </a:r>
          </a:p>
          <a:p>
            <a:pPr marL="0" indent="0" algn="just">
              <a:spcBef>
                <a:spcPts val="0"/>
              </a:spcBef>
              <a:buFontTx/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 этим молодым ребятам. </a:t>
            </a:r>
          </a:p>
          <a:p>
            <a:pPr marL="0" indent="0" algn="just">
              <a:spcBef>
                <a:spcPts val="0"/>
              </a:spcBef>
              <a:buFontTx/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spcBef>
                <a:spcPts val="0"/>
              </a:spcBef>
              <a:buFontTx/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Хорошо если уцелела одна рука, а были и без рук.</a:t>
            </a:r>
          </a:p>
          <a:p>
            <a:pPr marL="0" indent="0" algn="just">
              <a:spcBef>
                <a:spcPts val="0"/>
              </a:spcBef>
              <a:buFontTx/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Хорошо, если мог удержаться на одной ноге, иногда не было обеих... </a:t>
            </a:r>
          </a:p>
        </p:txBody>
      </p:sp>
      <p:pic>
        <p:nvPicPr>
          <p:cNvPr id="3" name="Picture 4" descr="C:\Users\1\Desktop\Мариам\Мариам Юность 3копировани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440" y="17096"/>
            <a:ext cx="5040560" cy="64732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50078"/>
            <a:ext cx="683568" cy="184038"/>
          </a:xfrm>
          <a:prstGeom prst="rect">
            <a:avLst/>
          </a:prstGeom>
        </p:spPr>
      </p:pic>
      <p:sp>
        <p:nvSpPr>
          <p:cNvPr id="6" name="Объект 2"/>
          <p:cNvSpPr txBox="1">
            <a:spLocks/>
          </p:cNvSpPr>
          <p:nvPr/>
        </p:nvSpPr>
        <p:spPr bwMode="auto">
          <a:xfrm>
            <a:off x="7884368" y="6523720"/>
            <a:ext cx="1259632" cy="334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just">
              <a:buFontTx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  <a:hlinkClick r:id="rId4" action="ppaction://hlinksldjump"/>
              </a:rPr>
              <a:t>Содержание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4221088"/>
            <a:ext cx="8712968" cy="2292514"/>
          </a:xfrm>
        </p:spPr>
        <p:txBody>
          <a:bodyPr/>
          <a:lstStyle/>
          <a:p>
            <a:pPr marL="0" indent="0" algn="just">
              <a:spcBef>
                <a:spcPts val="0"/>
              </a:spcBef>
              <a:buFontTx/>
              <a:buNone/>
              <a:defRPr/>
            </a:pP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Были оглохшие, плохо видевшие и совсем слепые. </a:t>
            </a:r>
          </a:p>
          <a:p>
            <a:pPr marL="0" indent="0" algn="just">
              <a:spcBef>
                <a:spcPts val="0"/>
              </a:spcBef>
              <a:buFontTx/>
              <a:buNone/>
              <a:defRPr/>
            </a:pP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Не пугалась Мариам. Бросалась успокаивать. Видела перекошенное в страдании лицо, прижимала к груди. Слова находились сами собой. Что-то шептала, шептала, шептала. Пока не затихал. </a:t>
            </a:r>
          </a:p>
          <a:p>
            <a:pPr marL="0" indent="0" algn="just">
              <a:spcBef>
                <a:spcPts val="0"/>
              </a:spcBef>
              <a:buFontTx/>
              <a:buNone/>
              <a:defRPr/>
            </a:pP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Как уберечь их от этого отчаяния? Как им внушить, что они ещё кому-то нужны? Это было самым трудным. </a:t>
            </a:r>
          </a:p>
          <a:p>
            <a:pPr algn="just">
              <a:defRPr/>
            </a:pPr>
            <a:endParaRPr lang="ru-RU" sz="23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 descr="C:\Users\1\Desktop\Качественные фото Мариам\В палате - копиякопировани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2494"/>
            <a:ext cx="4575655" cy="40111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50078"/>
            <a:ext cx="683568" cy="184038"/>
          </a:xfrm>
          <a:prstGeom prst="rect">
            <a:avLst/>
          </a:prstGeom>
        </p:spPr>
      </p:pic>
      <p:sp>
        <p:nvSpPr>
          <p:cNvPr id="7" name="Объект 2"/>
          <p:cNvSpPr txBox="1">
            <a:spLocks/>
          </p:cNvSpPr>
          <p:nvPr/>
        </p:nvSpPr>
        <p:spPr bwMode="auto">
          <a:xfrm>
            <a:off x="7884368" y="6523720"/>
            <a:ext cx="1259632" cy="334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just">
              <a:buFontTx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  <a:hlinkClick r:id="rId4" action="ppaction://hlinksldjump"/>
              </a:rPr>
              <a:t>Содержание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Вырезка экрана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089" y="3019"/>
            <a:ext cx="3378911" cy="4290077"/>
          </a:xfrm>
          <a:prstGeom prst="ellipse">
            <a:avLst/>
          </a:prstGeom>
          <a:ln w="12700">
            <a:solidFill>
              <a:schemeClr val="tx1"/>
            </a:solidFill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50078"/>
            <a:ext cx="683568" cy="184038"/>
          </a:xfrm>
          <a:prstGeom prst="rect">
            <a:avLst/>
          </a:prstGeom>
        </p:spPr>
      </p:pic>
      <p:pic>
        <p:nvPicPr>
          <p:cNvPr id="6" name="Рисунок 5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080001"/>
          </a:xfrm>
          <a:prstGeom prst="rect">
            <a:avLst/>
          </a:prstGeom>
        </p:spPr>
      </p:pic>
      <p:pic>
        <p:nvPicPr>
          <p:cNvPr id="9" name="Picture 2" descr="http://nvtornik.ru/wp-content/uploads/2012/07/NV_21_A3_STD-all-8-pages_img_3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392" y="7574"/>
            <a:ext cx="3281608" cy="40324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cap.ru/home/77/soc/20060411_oszn/%D0%92%D0%9E%D0%9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" y="3563130"/>
            <a:ext cx="4276036" cy="3270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russkiymir.ru/export/sites/default/russkiymir/ru/magazines/archive/2010/05/graphic/40_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318753"/>
            <a:ext cx="2439445" cy="35612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Анонсы - Кадомский форум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397" y="3045066"/>
            <a:ext cx="2564603" cy="3834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231675"/>
            <a:ext cx="47525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На её руках обретали успокоение измученные ранами фронтовики.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Она не только облегчала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физические страдания,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но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возвращала любовь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 жизни, буквально с того света вырывала отчаявшиеся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души раненых.</a:t>
            </a:r>
          </a:p>
        </p:txBody>
      </p:sp>
    </p:spTree>
    <p:extLst>
      <p:ext uri="{BB962C8B-B14F-4D97-AF65-F5344CB8AC3E}">
        <p14:creationId xmlns:p14="http://schemas.microsoft.com/office/powerpoint/2010/main" val="370003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080001"/>
          </a:xfrm>
          <a:prstGeom prst="rect">
            <a:avLst/>
          </a:prstGeom>
        </p:spPr>
      </p:pic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730" y="49742"/>
            <a:ext cx="4305663" cy="63581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971601" y="475672"/>
            <a:ext cx="396044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Дому инвалидов 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штату </a:t>
            </a:r>
            <a:endParaRPr lang="ru-RU" sz="23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был 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положен фельдшер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3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У многих кровоточили раны. Инфекции, болезни, осложнения... </a:t>
            </a:r>
          </a:p>
          <a:p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Мариам приходилось 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самой </a:t>
            </a:r>
            <a:endParaRPr lang="ru-RU" sz="23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лечить, 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делать 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перевязки,</a:t>
            </a:r>
          </a:p>
          <a:p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выхаживать заболевших.</a:t>
            </a:r>
            <a:endParaRPr lang="ru-RU" sz="23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813384" y="2776870"/>
            <a:ext cx="6525345" cy="971599"/>
          </a:xfrm>
          <a:prstGeom prst="rect">
            <a:avLst/>
          </a:prstGeom>
        </p:spPr>
      </p:pic>
      <p:pic>
        <p:nvPicPr>
          <p:cNvPr id="6" name="Рисунок 5" descr="Вырезка экрана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50078"/>
            <a:ext cx="683568" cy="184038"/>
          </a:xfrm>
          <a:prstGeom prst="rect">
            <a:avLst/>
          </a:prstGeom>
        </p:spPr>
      </p:pic>
      <p:sp>
        <p:nvSpPr>
          <p:cNvPr id="8" name="Объект 2"/>
          <p:cNvSpPr txBox="1">
            <a:spLocks/>
          </p:cNvSpPr>
          <p:nvPr/>
        </p:nvSpPr>
        <p:spPr bwMode="auto">
          <a:xfrm>
            <a:off x="7884368" y="6523720"/>
            <a:ext cx="1259632" cy="334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just">
              <a:buFontTx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Содержание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37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61792" y="2708920"/>
            <a:ext cx="86409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Раненые, больные, бессонные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дежурства,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кровь, боль, страдания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– всё видела эта девочка, по сути ещё сама ребёнок.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На городском кладбище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становилось всё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больше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						солдатских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могил.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50078"/>
            <a:ext cx="683568" cy="18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62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 bwMode="auto">
          <a:xfrm>
            <a:off x="3491880" y="116632"/>
            <a:ext cx="5400600" cy="3699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снова стихи: </a:t>
            </a:r>
          </a:p>
          <a:p>
            <a:pPr marL="360000" indent="0">
              <a:spcBef>
                <a:spcPts val="0"/>
              </a:spcBef>
              <a:buFontTx/>
              <a:buNone/>
            </a:pP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час, когда догорает устало закат,</a:t>
            </a:r>
          </a:p>
          <a:p>
            <a:pPr marL="360000" indent="0">
              <a:spcBef>
                <a:spcPts val="0"/>
              </a:spcBef>
              <a:buFontTx/>
              <a:buNone/>
            </a:pP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Я иду поклониться могиле солдат.</a:t>
            </a:r>
          </a:p>
          <a:p>
            <a:pPr marL="360000" indent="0">
              <a:spcBef>
                <a:spcPts val="0"/>
              </a:spcBef>
              <a:buFontTx/>
              <a:buNone/>
            </a:pP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 холма поднимается в синь обелиск,</a:t>
            </a:r>
          </a:p>
          <a:p>
            <a:pPr marL="360000" indent="0">
              <a:spcBef>
                <a:spcPts val="0"/>
              </a:spcBef>
              <a:buFontTx/>
              <a:buNone/>
            </a:pP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нём гранитный порыв, как бессмертье 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000" indent="0" algn="r">
              <a:spcBef>
                <a:spcPts val="0"/>
              </a:spcBef>
              <a:buFontTx/>
              <a:buNone/>
            </a:pP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велик!</a:t>
            </a:r>
          </a:p>
          <a:p>
            <a:pPr marL="360000" indent="0">
              <a:spcBef>
                <a:spcPts val="0"/>
              </a:spcBef>
              <a:buFontTx/>
              <a:buNone/>
            </a:pP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000" indent="0">
              <a:spcBef>
                <a:spcPts val="0"/>
              </a:spcBef>
              <a:buFontTx/>
              <a:buNone/>
            </a:pP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нём безмолвно застыли прощенье и месть.</a:t>
            </a:r>
          </a:p>
          <a:p>
            <a:pPr marL="360000" indent="0">
              <a:spcBef>
                <a:spcPts val="0"/>
              </a:spcBef>
              <a:buFontTx/>
              <a:buNone/>
            </a:pP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Чёрный мрамор! Под ним легендарные есть,</a:t>
            </a:r>
          </a:p>
          <a:p>
            <a:pPr marL="360000" indent="0">
              <a:spcBef>
                <a:spcPts val="0"/>
              </a:spcBef>
              <a:buFontTx/>
              <a:buNone/>
            </a:pP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Непокорные есть, одержимые есть,</a:t>
            </a:r>
          </a:p>
          <a:p>
            <a:pPr marL="360000" indent="0">
              <a:spcBef>
                <a:spcPts val="0"/>
              </a:spcBef>
              <a:buFontTx/>
              <a:buNone/>
            </a:pP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Что умели беречь и Отчизну и честь.</a:t>
            </a:r>
          </a:p>
        </p:txBody>
      </p:sp>
      <p:pic>
        <p:nvPicPr>
          <p:cNvPr id="2050" name="Picture 2" descr="C:\Users\Imperium\Desktop\Презентация\6895_13088229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81" y="692696"/>
            <a:ext cx="3482806" cy="23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873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/>
          </p:cNvSpPr>
          <p:nvPr/>
        </p:nvSpPr>
        <p:spPr bwMode="auto">
          <a:xfrm>
            <a:off x="4355976" y="2060848"/>
            <a:ext cx="4464496" cy="414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FontTx/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Истинное сострадание возникает от сердца, обладающего бесстрашием.</a:t>
            </a:r>
          </a:p>
          <a:p>
            <a:pPr marL="0" indent="0" algn="r">
              <a:spcBef>
                <a:spcPts val="0"/>
              </a:spcBef>
              <a:buFontTx/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Именно бесстрашной и была Мариам во время войны, хрупкая и утонченная в мирной жизни.</a:t>
            </a:r>
          </a:p>
          <a:p>
            <a:pPr marL="0" indent="0" algn="r">
              <a:buFontTx/>
              <a:buNone/>
            </a:pPr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Imperium\Desktop\Презентация\0040 cop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92" y="332656"/>
            <a:ext cx="3317375" cy="58771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50078"/>
            <a:ext cx="683568" cy="18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7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21629"/>
            <a:ext cx="1029901" cy="236371"/>
          </a:xfrm>
          <a:prstGeom prst="rect">
            <a:avLst/>
          </a:prstGeom>
        </p:spPr>
      </p:pic>
      <p:sp>
        <p:nvSpPr>
          <p:cNvPr id="13" name="Rectangle 150"/>
          <p:cNvSpPr txBox="1">
            <a:spLocks noChangeArrowheads="1"/>
          </p:cNvSpPr>
          <p:nvPr/>
        </p:nvSpPr>
        <p:spPr bwMode="auto">
          <a:xfrm>
            <a:off x="179511" y="4390220"/>
            <a:ext cx="8784977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ru-RU" sz="2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резентацию подготовила Багомедова Диана в рамках конкурса проектов «Кавказ Милосердный: Великая Отечественная война как пример единения народов России», посвященного празднованию 70-летия Победы в Великой Отечественной войне 1941 – 1945 годов </a:t>
            </a:r>
            <a:endParaRPr lang="es-ES" sz="23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 bwMode="auto">
          <a:xfrm>
            <a:off x="7884368" y="6523720"/>
            <a:ext cx="1259632" cy="334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just">
              <a:buFontTx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  <a:hlinkClick r:id="rId2" action="ppaction://hlinksldjump"/>
              </a:rPr>
              <a:t>Содержание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50078"/>
            <a:ext cx="683568" cy="184038"/>
          </a:xfrm>
          <a:prstGeom prst="rect">
            <a:avLst/>
          </a:prstGeom>
        </p:spPr>
      </p:pic>
      <p:pic>
        <p:nvPicPr>
          <p:cNvPr id="6" name="Рисунок 5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1"/>
            <a:ext cx="9144000" cy="5080001"/>
          </a:xfrm>
          <a:prstGeom prst="rect">
            <a:avLst/>
          </a:prstGeom>
        </p:spPr>
      </p:pic>
      <p:sp>
        <p:nvSpPr>
          <p:cNvPr id="9" name="Объект 2"/>
          <p:cNvSpPr>
            <a:spLocks noGrp="1"/>
          </p:cNvSpPr>
          <p:nvPr>
            <p:ph idx="1"/>
          </p:nvPr>
        </p:nvSpPr>
        <p:spPr>
          <a:xfrm>
            <a:off x="5148064" y="332656"/>
            <a:ext cx="3366120" cy="6048672"/>
          </a:xfrm>
        </p:spPr>
        <p:txBody>
          <a:bodyPr/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2200" dirty="0">
                <a:latin typeface="Times New Roman"/>
                <a:ea typeface="Calibri"/>
                <a:cs typeface="Times New Roman"/>
              </a:rPr>
              <a:t>В 1943 году, когда немцы отступили и Махачкала стала глубоким </a:t>
            </a:r>
            <a:r>
              <a:rPr lang="ru-RU" sz="2200" dirty="0" smtClean="0">
                <a:latin typeface="Times New Roman"/>
                <a:ea typeface="Calibri"/>
                <a:cs typeface="Times New Roman"/>
              </a:rPr>
              <a:t>тылом, Мариам продолжила учёбу в </a:t>
            </a:r>
            <a:r>
              <a:rPr lang="ru-RU" sz="2200" dirty="0">
                <a:latin typeface="Times New Roman"/>
                <a:ea typeface="Calibri"/>
                <a:cs typeface="Times New Roman"/>
              </a:rPr>
              <a:t>мединституте</a:t>
            </a:r>
            <a:r>
              <a:rPr lang="ru-RU" sz="2200" dirty="0" smtClean="0">
                <a:latin typeface="Times New Roman"/>
                <a:ea typeface="Calibri"/>
                <a:cs typeface="Times New Roman"/>
              </a:rPr>
              <a:t>.</a:t>
            </a: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ru-RU" sz="22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Не так донимала в то время скудость голодного студенческого пайка, как лютая стужа.</a:t>
            </a:r>
          </a:p>
          <a:p>
            <a:pPr marL="0" indent="0" algn="just">
              <a:spcBef>
                <a:spcPts val="0"/>
              </a:spcBef>
              <a:buNone/>
            </a:pPr>
            <a:endParaRPr lang="ru-RU" sz="22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Зима 1943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44 года выдалась снежная и суровая. Аудитории не отапливались, ручки вмерзали в чернила, распухали пальцы на руках и ногах. </a:t>
            </a:r>
          </a:p>
        </p:txBody>
      </p:sp>
      <p:pic>
        <p:nvPicPr>
          <p:cNvPr id="3074" name="Picture 2" descr="C:\Users\Imperium\Desktop\Презентация\000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7" y="0"/>
            <a:ext cx="4699759" cy="6502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978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08000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07504" y="3501008"/>
            <a:ext cx="38164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dirty="0" smtClean="0">
                <a:latin typeface="Times New Roman"/>
                <a:ea typeface="Calibri"/>
                <a:cs typeface="Times New Roman"/>
              </a:rPr>
              <a:t>После окончания приехала 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в </a:t>
            </a:r>
            <a:r>
              <a:rPr lang="ru-RU" sz="2400" dirty="0" smtClean="0">
                <a:latin typeface="Times New Roman"/>
                <a:ea typeface="Calibri"/>
                <a:cs typeface="Times New Roman"/>
              </a:rPr>
              <a:t>Кисловодск, </a:t>
            </a:r>
          </a:p>
          <a:p>
            <a:pPr>
              <a:spcAft>
                <a:spcPts val="0"/>
              </a:spcAft>
            </a:pPr>
            <a:r>
              <a:rPr lang="ru-RU" sz="2400" dirty="0" smtClean="0">
                <a:latin typeface="Times New Roman"/>
                <a:ea typeface="Calibri"/>
                <a:cs typeface="Times New Roman"/>
              </a:rPr>
              <a:t>который стал городом госпиталей. </a:t>
            </a:r>
          </a:p>
          <a:p>
            <a:pPr>
              <a:spcAft>
                <a:spcPts val="0"/>
              </a:spcAft>
            </a:pPr>
            <a:r>
              <a:rPr lang="ru-RU" sz="2400" dirty="0" smtClean="0">
                <a:effectLst/>
                <a:latin typeface="Times New Roman"/>
                <a:ea typeface="Calibri"/>
                <a:cs typeface="Times New Roman"/>
              </a:rPr>
              <a:t>В санаториях лечили</a:t>
            </a:r>
          </a:p>
          <a:p>
            <a:pPr>
              <a:spcAft>
                <a:spcPts val="0"/>
              </a:spcAft>
            </a:pPr>
            <a:r>
              <a:rPr lang="ru-RU" sz="2400" dirty="0" smtClean="0">
                <a:latin typeface="Times New Roman"/>
                <a:ea typeface="Calibri"/>
                <a:cs typeface="Times New Roman"/>
              </a:rPr>
              <a:t>раненых фронтовиков.</a:t>
            </a:r>
            <a:endParaRPr lang="ru-RU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9" name="Picture 2" descr="C:\Users\1\Desktop\Мариам\Kislovodskyi_farfor_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8" y="0"/>
            <a:ext cx="5342575" cy="33483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1\Desktop\Мариам\24284293_Scan1003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287" y="3348382"/>
            <a:ext cx="5123714" cy="32452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Вырезка экрана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50078"/>
            <a:ext cx="683568" cy="184038"/>
          </a:xfrm>
          <a:prstGeom prst="rect">
            <a:avLst/>
          </a:prstGeom>
        </p:spPr>
      </p:pic>
      <p:sp>
        <p:nvSpPr>
          <p:cNvPr id="14" name="Объект 2"/>
          <p:cNvSpPr txBox="1">
            <a:spLocks/>
          </p:cNvSpPr>
          <p:nvPr/>
        </p:nvSpPr>
        <p:spPr bwMode="auto">
          <a:xfrm>
            <a:off x="7884368" y="6523720"/>
            <a:ext cx="1259632" cy="334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just">
              <a:buFontTx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Содержание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Imperium\Desktop\Презентация\0024 copy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276" y="116632"/>
            <a:ext cx="2524907" cy="323005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47669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4808" y="5517232"/>
            <a:ext cx="8849492" cy="864096"/>
          </a:xfrm>
        </p:spPr>
        <p:txBody>
          <a:bodyPr/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снова её полоснуло по сердцу недавно пережитое – 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трагедия фронтовиков, 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искалеченных 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войной.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50078"/>
            <a:ext cx="683568" cy="184038"/>
          </a:xfrm>
          <a:prstGeom prst="rect">
            <a:avLst/>
          </a:prstGeom>
        </p:spPr>
      </p:pic>
      <p:sp>
        <p:nvSpPr>
          <p:cNvPr id="8" name="Объект 2"/>
          <p:cNvSpPr txBox="1">
            <a:spLocks/>
          </p:cNvSpPr>
          <p:nvPr/>
        </p:nvSpPr>
        <p:spPr bwMode="auto">
          <a:xfrm>
            <a:off x="7884368" y="6523720"/>
            <a:ext cx="1259632" cy="334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just">
              <a:buFontTx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Содержание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Imperium\Desktop\Презентация\959757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5564301" cy="3964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Imperium\Desktop\Презентация\0044 cop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301" y="0"/>
            <a:ext cx="3579699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Imperium\Desktop\Презентация\KMO_064643_00101_1_t20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382" y="2996952"/>
            <a:ext cx="3096344" cy="232225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402250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d"/>
      </p:transition>
    </mc:Choice>
    <mc:Fallback xmlns="">
      <p:transition spd="slow"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341784" y="2219888"/>
            <a:ext cx="3744416" cy="3948687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Как врач, 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она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самоотверженно 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лечила 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больных, раненых,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как 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человек, всем сердцем переживала, 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боролась 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каждого.</a:t>
            </a:r>
          </a:p>
          <a:p>
            <a:pPr marL="0" indent="0" algn="just">
              <a:buNone/>
            </a:pP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1\Desktop\Мариам\Мариам в коллективе 3копировани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270" y="2007405"/>
            <a:ext cx="4867661" cy="43736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50078"/>
            <a:ext cx="683568" cy="184038"/>
          </a:xfrm>
          <a:prstGeom prst="rect">
            <a:avLst/>
          </a:prstGeom>
        </p:spPr>
      </p:pic>
      <p:sp>
        <p:nvSpPr>
          <p:cNvPr id="6" name="Объект 2"/>
          <p:cNvSpPr txBox="1">
            <a:spLocks/>
          </p:cNvSpPr>
          <p:nvPr/>
        </p:nvSpPr>
        <p:spPr bwMode="auto">
          <a:xfrm>
            <a:off x="7884368" y="6523720"/>
            <a:ext cx="1259632" cy="334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just">
              <a:buFontTx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  <a:hlinkClick r:id="rId4" action="ppaction://hlinksldjump"/>
              </a:rPr>
              <a:t>Содержание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5673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204864"/>
            <a:ext cx="3600400" cy="319123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Сколько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человеческих судеб, взлётов духа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разочарований.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Скольких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спасли!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Но не всех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удавалось спасти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Пули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 осколки обрывали жизнь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солдат уже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госпиталях.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C:\Users\1\Desktop\Мариам\Мариам 4копировани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40016"/>
            <a:ext cx="4870964" cy="619044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50078"/>
            <a:ext cx="683568" cy="184038"/>
          </a:xfrm>
          <a:prstGeom prst="rect">
            <a:avLst/>
          </a:prstGeom>
        </p:spPr>
      </p:pic>
      <p:sp>
        <p:nvSpPr>
          <p:cNvPr id="6" name="Объект 2"/>
          <p:cNvSpPr txBox="1">
            <a:spLocks/>
          </p:cNvSpPr>
          <p:nvPr/>
        </p:nvSpPr>
        <p:spPr bwMode="auto">
          <a:xfrm>
            <a:off x="7884368" y="6523720"/>
            <a:ext cx="1259632" cy="334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just">
              <a:buFontTx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  <a:hlinkClick r:id="rId4" action="ppaction://hlinksldjump"/>
              </a:rPr>
              <a:t>Содержание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6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04048" y="4077072"/>
            <a:ext cx="4032448" cy="3137902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Оставаясь душой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 сердцем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 родным Дагестаном,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большую часть жизни </a:t>
            </a:r>
            <a:r>
              <a:rPr lang="ru-RU" sz="2400" spc="-20" dirty="0">
                <a:latin typeface="Times New Roman" pitchFamily="18" charset="0"/>
                <a:cs typeface="Times New Roman" pitchFamily="18" charset="0"/>
              </a:rPr>
              <a:t>Мариам </a:t>
            </a:r>
            <a:r>
              <a:rPr lang="ru-RU" sz="2400" spc="-20" dirty="0" smtClean="0">
                <a:latin typeface="Times New Roman" pitchFamily="18" charset="0"/>
                <a:cs typeface="Times New Roman" pitchFamily="18" charset="0"/>
              </a:rPr>
              <a:t>отдала Ставрополью.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Работала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кисловодском санатории «Х лет Октября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1\Desktop\Мариам\Лечебный корпус санатория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59"/>
            <a:ext cx="4759348" cy="65002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50078"/>
            <a:ext cx="683568" cy="184038"/>
          </a:xfrm>
          <a:prstGeom prst="rect">
            <a:avLst/>
          </a:prstGeom>
        </p:spPr>
      </p:pic>
      <p:sp>
        <p:nvSpPr>
          <p:cNvPr id="6" name="Объект 2"/>
          <p:cNvSpPr txBox="1">
            <a:spLocks/>
          </p:cNvSpPr>
          <p:nvPr/>
        </p:nvSpPr>
        <p:spPr bwMode="auto">
          <a:xfrm>
            <a:off x="7884368" y="6523720"/>
            <a:ext cx="1259632" cy="334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just">
              <a:buFontTx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  <a:hlinkClick r:id="rId4" action="ppaction://hlinksldjump"/>
              </a:rPr>
              <a:t>Содержание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Imperium\Desktop\Презентация\0003 cop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16632"/>
            <a:ext cx="4526033" cy="38614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12531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467544" y="5980887"/>
            <a:ext cx="8208912" cy="461665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У главного врача</a:t>
            </a:r>
            <a:endParaRPr lang="ru-RU" sz="23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9144000" cy="5080001"/>
          </a:xfrm>
          <a:prstGeom prst="rect">
            <a:avLst/>
          </a:prstGeom>
        </p:spPr>
      </p:pic>
      <p:pic>
        <p:nvPicPr>
          <p:cNvPr id="5" name="Picture 3" descr="C:\Users\1\Desktop\Мариам\Мариам у главного врачакопирование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01" y="-42173"/>
            <a:ext cx="8460198" cy="60230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50078"/>
            <a:ext cx="683568" cy="18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4374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9144000" cy="5080001"/>
          </a:xfrm>
          <a:prstGeom prst="rect">
            <a:avLst/>
          </a:prstGeom>
        </p:spPr>
      </p:pic>
      <p:pic>
        <p:nvPicPr>
          <p:cNvPr id="6" name="Picture 3" descr="C:\Users\1\Desktop\Мариам\Мариам в коллективекопирование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757556"/>
            <a:ext cx="2888770" cy="471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1\Desktop\Мариам\Коллективкопирование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3" y="0"/>
            <a:ext cx="6164626" cy="44659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бъект 2"/>
          <p:cNvSpPr txBox="1">
            <a:spLocks/>
          </p:cNvSpPr>
          <p:nvPr/>
        </p:nvSpPr>
        <p:spPr bwMode="auto">
          <a:xfrm>
            <a:off x="13917" y="4550769"/>
            <a:ext cx="6156176" cy="526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Коллектив санатория «Х лет Октября»</a:t>
            </a:r>
            <a:endParaRPr lang="ru-RU" sz="23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Вырезка экрана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50078"/>
            <a:ext cx="683568" cy="18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26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lus/>
      </p:transition>
    </mc:Choice>
    <mc:Fallback xmlns="">
      <p:transition spd="slow">
        <p:plus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50078"/>
            <a:ext cx="683568" cy="184038"/>
          </a:xfrm>
          <a:prstGeom prst="rect">
            <a:avLst/>
          </a:prstGeom>
        </p:spPr>
      </p:pic>
      <p:pic>
        <p:nvPicPr>
          <p:cNvPr id="13" name="Рисунок 12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9144000" cy="5080001"/>
          </a:xfrm>
          <a:prstGeom prst="rect">
            <a:avLst/>
          </a:prstGeom>
        </p:spPr>
      </p:pic>
      <p:pic>
        <p:nvPicPr>
          <p:cNvPr id="14" name="Picture 2" descr="C:\Users\1\Desktop\Фото Мариам\Мариам Работакопирование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1519"/>
            <a:ext cx="5580112" cy="4817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Объект 2"/>
          <p:cNvSpPr>
            <a:spLocks noGrp="1"/>
          </p:cNvSpPr>
          <p:nvPr>
            <p:ph idx="1"/>
          </p:nvPr>
        </p:nvSpPr>
        <p:spPr>
          <a:xfrm>
            <a:off x="107504" y="271888"/>
            <a:ext cx="8928992" cy="1368152"/>
          </a:xfrm>
        </p:spPr>
        <p:txBody>
          <a:bodyPr/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Мариам вела наблюдения за больными, проводила анализы, исследования. Разрабатывала и изобретала диагностические методики, занималась научной работой. </a:t>
            </a:r>
          </a:p>
        </p:txBody>
      </p:sp>
      <p:pic>
        <p:nvPicPr>
          <p:cNvPr id="5" name="Picture 2" descr="C:\Users\1\Desktop\Фото Мариам\Мариам 7копирование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673" y="1640040"/>
            <a:ext cx="3562334" cy="5212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867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ъект 2"/>
          <p:cNvSpPr>
            <a:spLocks noGrp="1"/>
          </p:cNvSpPr>
          <p:nvPr>
            <p:ph idx="1"/>
          </p:nvPr>
        </p:nvSpPr>
        <p:spPr>
          <a:xfrm>
            <a:off x="5364088" y="1989138"/>
            <a:ext cx="3779912" cy="4534582"/>
          </a:xfrm>
        </p:spPr>
        <p:txBody>
          <a:bodyPr/>
          <a:lstStyle/>
          <a:p>
            <a:pPr marL="0" indent="0">
              <a:spcBef>
                <a:spcPts val="0"/>
              </a:spcBef>
              <a:buFontTx/>
              <a:buNone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Обострённое  чувство справедливости, порядочности, духовности подтолкнуло Мариам взяться за перо </a:t>
            </a:r>
          </a:p>
          <a:p>
            <a:pPr marL="0" indent="0">
              <a:spcBef>
                <a:spcPts val="0"/>
              </a:spcBef>
              <a:buFontTx/>
              <a:buNone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и со всей пылкостью </a:t>
            </a:r>
          </a:p>
          <a:p>
            <a:pPr marL="0" indent="0">
              <a:spcBef>
                <a:spcPts val="0"/>
              </a:spcBef>
              <a:buFontTx/>
              <a:buNone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её страстной натуры бороться с болезнями общества </a:t>
            </a:r>
            <a:r>
              <a:rPr lang="ru-RU" sz="2800" dirty="0" smtClean="0"/>
              <a:t>–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подлостью, лицемерием, ложью.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 descr="C:\Users\1\Desktop\Мариам\Мариам Ибрагимовакопировани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4824"/>
            <a:ext cx="5374482" cy="46461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50078"/>
            <a:ext cx="683568" cy="184038"/>
          </a:xfrm>
          <a:prstGeom prst="rect">
            <a:avLst/>
          </a:prstGeom>
        </p:spPr>
      </p:pic>
      <p:sp>
        <p:nvSpPr>
          <p:cNvPr id="7" name="Объект 2"/>
          <p:cNvSpPr txBox="1">
            <a:spLocks/>
          </p:cNvSpPr>
          <p:nvPr/>
        </p:nvSpPr>
        <p:spPr bwMode="auto">
          <a:xfrm>
            <a:off x="7884368" y="6523720"/>
            <a:ext cx="1259632" cy="334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just">
              <a:buFontTx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  <a:hlinkClick r:id="rId4" action="ppaction://hlinksldjump"/>
              </a:rPr>
              <a:t>Содержание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05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edge/>
      </p:transition>
    </mc:Choice>
    <mc:Fallback xmlns="">
      <p:transition spd="slow">
        <p:wedg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50"/>
          <p:cNvSpPr txBox="1">
            <a:spLocks noChangeArrowheads="1"/>
          </p:cNvSpPr>
          <p:nvPr/>
        </p:nvSpPr>
        <p:spPr bwMode="auto">
          <a:xfrm>
            <a:off x="-1" y="116632"/>
            <a:ext cx="9144000" cy="119675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ru-RU" sz="5400" b="1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itchFamily="49" charset="-127"/>
                <a:ea typeface="BatangChe" pitchFamily="49" charset="-127"/>
              </a:rPr>
              <a:t>СОДЕРЖАНИЕ</a:t>
            </a:r>
          </a:p>
        </p:txBody>
      </p:sp>
      <p:sp>
        <p:nvSpPr>
          <p:cNvPr id="6" name="Прямоугольник 3"/>
          <p:cNvSpPr>
            <a:spLocks noChangeArrowheads="1"/>
          </p:cNvSpPr>
          <p:nvPr/>
        </p:nvSpPr>
        <p:spPr bwMode="auto">
          <a:xfrm>
            <a:off x="224326" y="2132856"/>
            <a:ext cx="8911617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571500" indent="-571500" algn="just">
              <a:buFont typeface="+mj-lt"/>
              <a:buAutoNum type="romanUcPeriod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  <a:hlinkClick r:id="rId2" action="ppaction://hlinksldjump"/>
              </a:rPr>
              <a:t>Краткий биографический очерк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marL="571500" indent="-571500" algn="just">
              <a:buFont typeface="+mj-lt"/>
              <a:buAutoNum type="romanUcPeriod"/>
            </a:pPr>
            <a:endParaRPr lang="ru-RU" sz="2800" dirty="0" smtClean="0">
              <a:latin typeface="Times New Roman" pitchFamily="18" charset="0"/>
              <a:cs typeface="Times New Roman" pitchFamily="18" charset="0"/>
              <a:hlinkClick r:id="rId3" action="ppaction://hlinksldjump"/>
            </a:endParaRPr>
          </a:p>
          <a:p>
            <a:pPr marL="571500" indent="-571500" algn="just">
              <a:buFont typeface="+mj-lt"/>
              <a:buAutoNum type="romanUcPeriod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  <a:hlinkClick r:id="rId4" action="ppaction://hlinksldjump"/>
              </a:rPr>
              <a:t>Юная медсестра во время ВОВ</a:t>
            </a:r>
            <a:endParaRPr lang="ru-RU" sz="2800" dirty="0" smtClean="0">
              <a:latin typeface="Times New Roman" pitchFamily="18" charset="0"/>
              <a:cs typeface="Times New Roman" pitchFamily="18" charset="0"/>
              <a:hlinkClick r:id="rId3" action="ppaction://hlinksldjump"/>
            </a:endParaRPr>
          </a:p>
          <a:p>
            <a:pPr marL="571500" indent="-571500" algn="just">
              <a:buFont typeface="+mj-lt"/>
              <a:buAutoNum type="romanUcPeriod"/>
            </a:pPr>
            <a:endParaRPr lang="ru-RU" sz="2800" dirty="0">
              <a:latin typeface="Times New Roman" pitchFamily="18" charset="0"/>
              <a:cs typeface="Times New Roman" pitchFamily="18" charset="0"/>
              <a:hlinkClick r:id="rId3" action="ppaction://hlinksldjump"/>
            </a:endParaRPr>
          </a:p>
          <a:p>
            <a:pPr marL="571500" indent="-571500" algn="just">
              <a:buFont typeface="+mj-lt"/>
              <a:buAutoNum type="romanUcPeriod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  <a:hlinkClick r:id="rId5" action="ppaction://hlinksldjump"/>
              </a:rPr>
              <a:t>Мариам – врач-писатель </a:t>
            </a:r>
            <a:endParaRPr lang="ru-RU" sz="2800" dirty="0" smtClean="0">
              <a:latin typeface="Times New Roman" pitchFamily="18" charset="0"/>
              <a:cs typeface="Times New Roman" pitchFamily="18" charset="0"/>
              <a:hlinkClick r:id="rId3" action="ppaction://hlinksldjump"/>
            </a:endParaRPr>
          </a:p>
          <a:p>
            <a:pPr marL="571500" indent="-571500" algn="just">
              <a:buFont typeface="+mj-lt"/>
              <a:buAutoNum type="romanUcPeriod"/>
            </a:pPr>
            <a:endParaRPr lang="ru-RU" sz="2800" dirty="0" smtClean="0">
              <a:latin typeface="Times New Roman" pitchFamily="18" charset="0"/>
              <a:cs typeface="Times New Roman" pitchFamily="18" charset="0"/>
              <a:hlinkClick r:id="rId6" action="ppaction://hlinksldjump"/>
            </a:endParaRPr>
          </a:p>
          <a:p>
            <a:pPr marL="571500" indent="-571500" algn="just">
              <a:buFont typeface="+mj-lt"/>
              <a:buAutoNum type="romanUcPeriod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Литература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571500" indent="-571500" algn="just">
              <a:buFont typeface="+mj-lt"/>
              <a:buAutoNum type="romanUcPeriod"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571500" indent="-571500" algn="just">
              <a:buFont typeface="+mj-lt"/>
              <a:buAutoNum type="romanUcPeriod"/>
            </a:pP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Вырезка экрана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50078"/>
            <a:ext cx="683568" cy="18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49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080001"/>
          </a:xfrm>
          <a:prstGeom prst="rect">
            <a:avLst/>
          </a:prstGeom>
        </p:spPr>
      </p:pic>
      <p:pic>
        <p:nvPicPr>
          <p:cNvPr id="12290" name="Picture 2" descr="C:\Users\Imperium\Desktop\Презентация\Коллаж copy 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0"/>
            <a:ext cx="4608476" cy="652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3"/>
          <p:cNvSpPr>
            <a:spLocks noChangeArrowheads="1"/>
          </p:cNvSpPr>
          <p:nvPr/>
        </p:nvSpPr>
        <p:spPr bwMode="auto">
          <a:xfrm>
            <a:off x="2051720" y="934003"/>
            <a:ext cx="288032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Наследие Мариам – 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пятнадцать томов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рассказов, повестей, романов, очерков, стихов и поэм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360369" y="2360367"/>
            <a:ext cx="6525344" cy="1804606"/>
          </a:xfrm>
          <a:prstGeom prst="rect">
            <a:avLst/>
          </a:prstGeom>
        </p:spPr>
      </p:pic>
      <p:pic>
        <p:nvPicPr>
          <p:cNvPr id="10" name="Picture 5" descr="C:\Users\1\Desktop\Мариам\Мариамкопирование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841" y="-171400"/>
            <a:ext cx="4022225" cy="68379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Вырезка экрана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50078"/>
            <a:ext cx="683568" cy="184038"/>
          </a:xfrm>
          <a:prstGeom prst="rect">
            <a:avLst/>
          </a:prstGeom>
        </p:spPr>
      </p:pic>
      <p:sp>
        <p:nvSpPr>
          <p:cNvPr id="11" name="Объект 2"/>
          <p:cNvSpPr txBox="1">
            <a:spLocks/>
          </p:cNvSpPr>
          <p:nvPr/>
        </p:nvSpPr>
        <p:spPr bwMode="auto">
          <a:xfrm>
            <a:off x="7884368" y="6523720"/>
            <a:ext cx="1259632" cy="334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just">
              <a:buFontTx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Содержание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83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d"/>
      </p:transition>
    </mc:Choice>
    <mc:Fallback xmlns="">
      <p:transition spd="slow"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C:\Users\Imperium\Desktop\Презентация\0015 co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652"/>
            <a:ext cx="9144000" cy="647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50078"/>
            <a:ext cx="683568" cy="18403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23728" y="1331443"/>
            <a:ext cx="70202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0" hangingPunct="0">
              <a:spcBef>
                <a:spcPct val="20000"/>
              </a:spcBef>
              <a:defRPr/>
            </a:pPr>
            <a:r>
              <a:rPr lang="ru-RU" sz="2400" kern="0" dirty="0" smtClean="0">
                <a:solidFill>
                  <a:srgbClr val="000000"/>
                </a:solidFill>
                <a:latin typeface="Century Schoolbook" pitchFamily="18" charset="0"/>
                <a:ea typeface="BatangChe" pitchFamily="49" charset="-127"/>
                <a:cs typeface="Arial"/>
              </a:rPr>
              <a:t>Николай Маркелов </a:t>
            </a:r>
            <a:r>
              <a:rPr lang="ru-RU" sz="2800" kern="0" dirty="0" smtClean="0">
                <a:solidFill>
                  <a:srgbClr val="000000"/>
                </a:solidFill>
                <a:latin typeface="Century Schoolbook" pitchFamily="18" charset="0"/>
                <a:ea typeface="BatangChe" pitchFamily="49" charset="-127"/>
                <a:cs typeface="Arial"/>
              </a:rPr>
              <a:t>– </a:t>
            </a:r>
            <a:r>
              <a:rPr lang="ru-RU" sz="2000" kern="0" dirty="0" smtClean="0">
                <a:solidFill>
                  <a:srgbClr val="000000"/>
                </a:solidFill>
                <a:latin typeface="Century Schoolbook" pitchFamily="18" charset="0"/>
                <a:ea typeface="BatangChe" pitchFamily="49" charset="-127"/>
                <a:cs typeface="Arial"/>
              </a:rPr>
              <a:t>главный хранитель Гос. </a:t>
            </a:r>
            <a:r>
              <a:rPr lang="ru-RU" sz="2000" kern="0" dirty="0">
                <a:solidFill>
                  <a:srgbClr val="000000"/>
                </a:solidFill>
                <a:latin typeface="Century Schoolbook" pitchFamily="18" charset="0"/>
                <a:ea typeface="BatangChe" pitchFamily="49" charset="-127"/>
                <a:cs typeface="Arial"/>
              </a:rPr>
              <a:t>м</a:t>
            </a:r>
            <a:r>
              <a:rPr lang="ru-RU" sz="2000" kern="0" dirty="0" smtClean="0">
                <a:solidFill>
                  <a:srgbClr val="000000"/>
                </a:solidFill>
                <a:latin typeface="Century Schoolbook" pitchFamily="18" charset="0"/>
                <a:ea typeface="BatangChe" pitchFamily="49" charset="-127"/>
                <a:cs typeface="Arial"/>
              </a:rPr>
              <a:t>узея-заповедника М.Ю. Лермонтова</a:t>
            </a:r>
            <a:endParaRPr lang="ru-RU" sz="2000" kern="0" dirty="0">
              <a:solidFill>
                <a:srgbClr val="000000"/>
              </a:solidFill>
              <a:latin typeface="Century Schoolbook" pitchFamily="18" charset="0"/>
              <a:ea typeface="BatangChe" pitchFamily="49" charset="-127"/>
              <a:cs typeface="Arial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1784" y="116632"/>
            <a:ext cx="862179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Monotype Corsiva" panose="03010101010201010101" pitchFamily="66" charset="0"/>
                <a:cs typeface="Times New Roman" pitchFamily="18" charset="0"/>
              </a:rPr>
              <a:t>«Мариам вернула Шамиля своему народу, не сделав его врагом народа русского».</a:t>
            </a:r>
          </a:p>
        </p:txBody>
      </p:sp>
    </p:spTree>
    <p:extLst>
      <p:ext uri="{BB962C8B-B14F-4D97-AF65-F5344CB8AC3E}">
        <p14:creationId xmlns:p14="http://schemas.microsoft.com/office/powerpoint/2010/main" val="134809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1"/>
            <a:ext cx="9144000" cy="508000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07504" y="332656"/>
            <a:ext cx="388843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700" i="1" dirty="0">
                <a:latin typeface="Monotype Corsiva" panose="03010101010201010101" pitchFamily="66" charset="0"/>
                <a:cs typeface="Times New Roman" pitchFamily="18" charset="0"/>
              </a:rPr>
              <a:t>«Шамилю посвятила всю свою </a:t>
            </a:r>
            <a:r>
              <a:rPr lang="ru-RU" sz="2700" i="1" dirty="0" smtClean="0">
                <a:latin typeface="Monotype Corsiva" panose="03010101010201010101" pitchFamily="66" charset="0"/>
                <a:cs typeface="Times New Roman" pitchFamily="18" charset="0"/>
              </a:rPr>
              <a:t>жизнь. </a:t>
            </a:r>
          </a:p>
          <a:p>
            <a:pPr algn="r"/>
            <a:r>
              <a:rPr lang="ru-RU" sz="2700" i="1" dirty="0" smtClean="0">
                <a:latin typeface="Monotype Corsiva" panose="03010101010201010101" pitchFamily="66" charset="0"/>
                <a:cs typeface="Times New Roman" pitchFamily="18" charset="0"/>
              </a:rPr>
              <a:t>Не </a:t>
            </a:r>
            <a:r>
              <a:rPr lang="ru-RU" sz="2700" i="1" dirty="0">
                <a:latin typeface="Monotype Corsiva" panose="03010101010201010101" pitchFamily="66" charset="0"/>
                <a:cs typeface="Times New Roman" pitchFamily="18" charset="0"/>
              </a:rPr>
              <a:t>могла смириться </a:t>
            </a:r>
            <a:r>
              <a:rPr lang="ru-RU" sz="2700" i="1" dirty="0" smtClean="0">
                <a:latin typeface="Monotype Corsiva" panose="03010101010201010101" pitchFamily="66" charset="0"/>
                <a:cs typeface="Times New Roman" pitchFamily="18" charset="0"/>
              </a:rPr>
              <a:t>с шельмованием </a:t>
            </a:r>
          </a:p>
          <a:p>
            <a:pPr algn="r"/>
            <a:r>
              <a:rPr lang="ru-RU" sz="2700" i="1" dirty="0" smtClean="0">
                <a:latin typeface="Monotype Corsiva" panose="03010101010201010101" pitchFamily="66" charset="0"/>
                <a:cs typeface="Times New Roman" pitchFamily="18" charset="0"/>
              </a:rPr>
              <a:t>любимого героя</a:t>
            </a:r>
            <a:r>
              <a:rPr lang="ru-RU" sz="2700" i="1" dirty="0">
                <a:latin typeface="Monotype Corsiva" panose="03010101010201010101" pitchFamily="66" charset="0"/>
                <a:cs typeface="Times New Roman" pitchFamily="18" charset="0"/>
              </a:rPr>
              <a:t>.</a:t>
            </a:r>
          </a:p>
          <a:p>
            <a:pPr algn="r"/>
            <a:r>
              <a:rPr lang="ru-RU" sz="2700" i="1" dirty="0" smtClean="0">
                <a:latin typeface="Monotype Corsiva" panose="03010101010201010101" pitchFamily="66" charset="0"/>
                <a:cs typeface="Times New Roman" pitchFamily="18" charset="0"/>
              </a:rPr>
              <a:t>…не </a:t>
            </a:r>
            <a:r>
              <a:rPr lang="ru-RU" sz="2700" i="1" dirty="0">
                <a:latin typeface="Monotype Corsiva" panose="03010101010201010101" pitchFamily="66" charset="0"/>
                <a:cs typeface="Times New Roman" pitchFamily="18" charset="0"/>
              </a:rPr>
              <a:t>сомневалась </a:t>
            </a:r>
            <a:r>
              <a:rPr lang="ru-RU" sz="2700" i="1" dirty="0" smtClean="0">
                <a:latin typeface="Monotype Corsiva" panose="03010101010201010101" pitchFamily="66" charset="0"/>
                <a:cs typeface="Times New Roman" pitchFamily="18" charset="0"/>
              </a:rPr>
              <a:t>никогда, что </a:t>
            </a:r>
            <a:r>
              <a:rPr lang="ru-RU" sz="2700" i="1" dirty="0">
                <a:latin typeface="Monotype Corsiva" panose="03010101010201010101" pitchFamily="66" charset="0"/>
                <a:cs typeface="Times New Roman" pitchFamily="18" charset="0"/>
              </a:rPr>
              <a:t>Шамиль вновь займёт достойное место</a:t>
            </a:r>
          </a:p>
          <a:p>
            <a:pPr algn="r"/>
            <a:r>
              <a:rPr lang="ru-RU" sz="2700" i="1" dirty="0">
                <a:latin typeface="Monotype Corsiva" panose="03010101010201010101" pitchFamily="66" charset="0"/>
                <a:cs typeface="Times New Roman" pitchFamily="18" charset="0"/>
              </a:rPr>
              <a:t>среди титанов </a:t>
            </a:r>
            <a:endParaRPr lang="ru-RU" sz="2700" i="1" dirty="0" smtClean="0">
              <a:latin typeface="Monotype Corsiva" panose="03010101010201010101" pitchFamily="66" charset="0"/>
              <a:cs typeface="Times New Roman" pitchFamily="18" charset="0"/>
            </a:endParaRPr>
          </a:p>
          <a:p>
            <a:pPr algn="r"/>
            <a:r>
              <a:rPr lang="ru-RU" sz="2700" i="1" dirty="0" smtClean="0">
                <a:latin typeface="Monotype Corsiva" panose="03010101010201010101" pitchFamily="66" charset="0"/>
                <a:cs typeface="Times New Roman" pitchFamily="18" charset="0"/>
              </a:rPr>
              <a:t>	его </a:t>
            </a:r>
            <a:r>
              <a:rPr lang="ru-RU" sz="2700" i="1" dirty="0">
                <a:latin typeface="Monotype Corsiva" panose="03010101010201010101" pitchFamily="66" charset="0"/>
                <a:cs typeface="Times New Roman" pitchFamily="18" charset="0"/>
              </a:rPr>
              <a:t>эпохи</a:t>
            </a:r>
            <a:r>
              <a:rPr lang="ru-RU" sz="2700" i="1" dirty="0" smtClean="0">
                <a:latin typeface="Monotype Corsiva" panose="03010101010201010101" pitchFamily="66" charset="0"/>
                <a:cs typeface="Times New Roman" pitchFamily="18" charset="0"/>
              </a:rPr>
              <a:t>».</a:t>
            </a:r>
            <a:endParaRPr lang="ru-RU" sz="2700" i="1" dirty="0">
              <a:latin typeface="Monotype Corsiva" panose="03010101010201010101" pitchFamily="66" charset="0"/>
              <a:cs typeface="Times New Roman" pitchFamily="18" charset="0"/>
            </a:endParaRPr>
          </a:p>
        </p:txBody>
      </p:sp>
      <p:pic>
        <p:nvPicPr>
          <p:cNvPr id="8" name="Picture 2" descr="C:\Users\1\Desktop\Фото Мариам\Мариам и Шамилькопирование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7" y="-29493"/>
            <a:ext cx="5148064" cy="65374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50078"/>
            <a:ext cx="683568" cy="184038"/>
          </a:xfrm>
          <a:prstGeom prst="rect">
            <a:avLst/>
          </a:prstGeom>
        </p:spPr>
      </p:pic>
      <p:sp>
        <p:nvSpPr>
          <p:cNvPr id="10" name="Объект 2"/>
          <p:cNvSpPr txBox="1">
            <a:spLocks/>
          </p:cNvSpPr>
          <p:nvPr/>
        </p:nvSpPr>
        <p:spPr bwMode="auto">
          <a:xfrm>
            <a:off x="7884368" y="6523720"/>
            <a:ext cx="1259632" cy="334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just">
              <a:buFontTx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  <a:hlinkClick r:id="rId5" action="ppaction://hlinksldjump"/>
              </a:rPr>
              <a:t>Содержание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14007" y="5695775"/>
            <a:ext cx="3960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0" hangingPunct="0">
              <a:spcBef>
                <a:spcPct val="20000"/>
              </a:spcBef>
              <a:defRPr/>
            </a:pPr>
            <a:r>
              <a:rPr lang="ru-RU" sz="2800" kern="0" dirty="0">
                <a:solidFill>
                  <a:srgbClr val="000000"/>
                </a:solidFill>
                <a:latin typeface="Century Schoolbook" pitchFamily="18" charset="0"/>
                <a:ea typeface="BatangChe" pitchFamily="49" charset="-127"/>
                <a:cs typeface="Arial"/>
              </a:rPr>
              <a:t>Мариам Ибрагимова</a:t>
            </a:r>
          </a:p>
        </p:txBody>
      </p:sp>
    </p:spTree>
    <p:extLst>
      <p:ext uri="{BB962C8B-B14F-4D97-AF65-F5344CB8AC3E}">
        <p14:creationId xmlns:p14="http://schemas.microsoft.com/office/powerpoint/2010/main" val="96553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07904" y="1916832"/>
            <a:ext cx="5256584" cy="4552282"/>
          </a:xfrm>
          <a:ln>
            <a:noFill/>
          </a:ln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Расул Гамзатов сказал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: </a:t>
            </a:r>
            <a:endParaRPr lang="ru-RU" sz="25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r>
              <a:rPr lang="ru-RU" sz="2800" i="1" dirty="0" smtClean="0">
                <a:latin typeface="Monotype Corsiva" panose="03010101010201010101" pitchFamily="66" charset="0"/>
                <a:cs typeface="Times New Roman" pitchFamily="18" charset="0"/>
              </a:rPr>
              <a:t>«Ее роман  по праву является </a:t>
            </a:r>
          </a:p>
          <a:p>
            <a:pPr marL="0" indent="0" algn="r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2800" i="1" dirty="0" smtClean="0">
                <a:latin typeface="Monotype Corsiva" panose="03010101010201010101" pitchFamily="66" charset="0"/>
                <a:cs typeface="Times New Roman" pitchFamily="18" charset="0"/>
              </a:rPr>
              <a:t>лучшим художественным описанием нашего Шамиля и Кавказской войны».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Может 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ли быть оценка выше этой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Книга «Имам Шамиль» вышла в 1991 г. 100 000 тиражом, и стала библиографической редкостью.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1\Desktop\Мариам\Гамзатов-Р.Г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" y="1833926"/>
            <a:ext cx="3489146" cy="46351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50078"/>
            <a:ext cx="683568" cy="184038"/>
          </a:xfrm>
          <a:prstGeom prst="rect">
            <a:avLst/>
          </a:prstGeom>
        </p:spPr>
      </p:pic>
      <p:sp>
        <p:nvSpPr>
          <p:cNvPr id="6" name="Объект 2"/>
          <p:cNvSpPr txBox="1">
            <a:spLocks/>
          </p:cNvSpPr>
          <p:nvPr/>
        </p:nvSpPr>
        <p:spPr bwMode="auto">
          <a:xfrm>
            <a:off x="7884368" y="6523720"/>
            <a:ext cx="1259632" cy="334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just">
              <a:buFontTx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  <a:hlinkClick r:id="rId4" action="ppaction://hlinksldjump"/>
              </a:rPr>
              <a:t>Содержание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06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1\Desktop\Мариам\Мариам 8копировани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297" y="1988839"/>
            <a:ext cx="5718703" cy="45089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50078"/>
            <a:ext cx="683568" cy="184038"/>
          </a:xfrm>
          <a:prstGeom prst="rect">
            <a:avLst/>
          </a:prstGeom>
        </p:spPr>
      </p:pic>
      <p:sp>
        <p:nvSpPr>
          <p:cNvPr id="6" name="Объект 2"/>
          <p:cNvSpPr txBox="1">
            <a:spLocks/>
          </p:cNvSpPr>
          <p:nvPr/>
        </p:nvSpPr>
        <p:spPr bwMode="auto">
          <a:xfrm>
            <a:off x="7884368" y="6523720"/>
            <a:ext cx="1259632" cy="334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just">
              <a:buFontTx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  <a:hlinkClick r:id="rId4" action="ppaction://hlinksldjump"/>
              </a:rPr>
              <a:t>Содержание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Объект 2"/>
          <p:cNvSpPr>
            <a:spLocks noGrp="1"/>
          </p:cNvSpPr>
          <p:nvPr>
            <p:ph idx="1"/>
          </p:nvPr>
        </p:nvSpPr>
        <p:spPr>
          <a:xfrm>
            <a:off x="0" y="2636912"/>
            <a:ext cx="3641373" cy="2951599"/>
          </a:xfrm>
        </p:spPr>
        <p:txBody>
          <a:bodyPr/>
          <a:lstStyle/>
          <a:p>
            <a:pPr marL="0" indent="0">
              <a:spcBef>
                <a:spcPts val="0"/>
              </a:spcBef>
              <a:buFontTx/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собрании сочинений Мариам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отдельный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том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 «По завету Гиппократа» –посвященный медицине, научно-исследовательской </a:t>
            </a:r>
          </a:p>
          <a:p>
            <a:pPr marL="0" indent="0">
              <a:spcBef>
                <a:spcPts val="0"/>
              </a:spcBef>
              <a:buFontTx/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научно-практической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деятельности.</a:t>
            </a:r>
          </a:p>
        </p:txBody>
      </p:sp>
      <p:pic>
        <p:nvPicPr>
          <p:cNvPr id="11266" name="Picture 2" descr="C:\Users\Imperium\Desktop\Презентация\Том 15 По завету Гиппократа cop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20000">
            <a:off x="3005174" y="155843"/>
            <a:ext cx="1797364" cy="2837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35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/>
      </p:transition>
    </mc:Choice>
    <mc:Fallback xmlns="">
      <p:transition spd="slow">
        <p:randomBar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50078"/>
            <a:ext cx="683568" cy="184038"/>
          </a:xfrm>
          <a:prstGeom prst="rect">
            <a:avLst/>
          </a:prstGeom>
        </p:spPr>
      </p:pic>
      <p:pic>
        <p:nvPicPr>
          <p:cNvPr id="16" name="Picture 4" descr="C:\Users\1\Desktop\Мариам\Мариам медиккопирование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60032" y="283835"/>
            <a:ext cx="4157989" cy="62274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9" name="Объект 2"/>
          <p:cNvSpPr txBox="1">
            <a:spLocks/>
          </p:cNvSpPr>
          <p:nvPr/>
        </p:nvSpPr>
        <p:spPr bwMode="auto">
          <a:xfrm>
            <a:off x="7884368" y="6523720"/>
            <a:ext cx="1259632" cy="334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just">
              <a:buFontTx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  <a:hlinkClick r:id="rId4" action="ppaction://hlinksldjump"/>
              </a:rPr>
              <a:t>Содержание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Объект 2"/>
          <p:cNvSpPr>
            <a:spLocks noGrp="1"/>
          </p:cNvSpPr>
          <p:nvPr>
            <p:ph idx="1"/>
          </p:nvPr>
        </p:nvSpPr>
        <p:spPr>
          <a:xfrm>
            <a:off x="0" y="2268933"/>
            <a:ext cx="4716016" cy="4049627"/>
          </a:xfrm>
          <a:noFill/>
        </p:spPr>
        <p:txBody>
          <a:bodyPr/>
          <a:lstStyle/>
          <a:p>
            <a:pPr marL="0" indent="0" algn="just">
              <a:spcBef>
                <a:spcPts val="0"/>
              </a:spcBef>
              <a:buFontTx/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Мариам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Ибрагимова, врач, учёный-исследователь, оставалась верна своей подвижнической миссии до конца жизни. Смертельно больная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спытывала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на себе л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екарство от неизлечимой болезни.</a:t>
            </a:r>
          </a:p>
        </p:txBody>
      </p:sp>
    </p:spTree>
    <p:extLst>
      <p:ext uri="{BB962C8B-B14F-4D97-AF65-F5344CB8AC3E}">
        <p14:creationId xmlns:p14="http://schemas.microsoft.com/office/powerpoint/2010/main" val="2916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 dir="u"/>
      </p:transition>
    </mc:Choice>
    <mc:Fallback xmlns="">
      <p:transition spd="slow">
        <p:wipe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C:\Users\Imperium\Desktop\Презентация\0002 copy 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02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4398473" y="1196751"/>
            <a:ext cx="4553423" cy="439248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2800" i="1" kern="0" dirty="0" smtClean="0">
                <a:latin typeface="Monotype Corsiva" panose="03010101010201010101" pitchFamily="66" charset="0"/>
                <a:cs typeface="Times New Roman" pitchFamily="18" charset="0"/>
              </a:rPr>
              <a:t>«Невежество </a:t>
            </a:r>
            <a:r>
              <a:rPr lang="ru-RU" sz="2800" i="1" kern="0" dirty="0">
                <a:latin typeface="Monotype Corsiva" panose="03010101010201010101" pitchFamily="66" charset="0"/>
                <a:cs typeface="Times New Roman" pitchFamily="18" charset="0"/>
              </a:rPr>
              <a:t>и алчность </a:t>
            </a:r>
            <a:r>
              <a:rPr lang="ru-RU" sz="2800" i="1" dirty="0">
                <a:latin typeface="Monotype Corsiva" panose="03010101010201010101" pitchFamily="66" charset="0"/>
                <a:cs typeface="Times New Roman" pitchFamily="18" charset="0"/>
              </a:rPr>
              <a:t>– </a:t>
            </a:r>
            <a:endParaRPr lang="ru-RU" sz="2800" i="1" kern="0" dirty="0">
              <a:latin typeface="Monotype Corsiva" panose="03010101010201010101" pitchFamily="66" charset="0"/>
              <a:cs typeface="Times New Roman" pitchFamily="18" charset="0"/>
            </a:endParaRPr>
          </a:p>
          <a:p>
            <a:pPr marL="0" indent="0" algn="ctr">
              <a:spcBef>
                <a:spcPts val="0"/>
              </a:spcBef>
              <a:buFontTx/>
              <a:buNone/>
            </a:pPr>
            <a:r>
              <a:rPr lang="ru-RU" sz="2800" i="1" kern="0" dirty="0" smtClean="0">
                <a:latin typeface="Monotype Corsiva" panose="03010101010201010101" pitchFamily="66" charset="0"/>
                <a:cs typeface="Times New Roman" pitchFamily="18" charset="0"/>
              </a:rPr>
              <a:t>источник </a:t>
            </a:r>
            <a:r>
              <a:rPr lang="ru-RU" sz="2800" i="1" kern="0" dirty="0">
                <a:latin typeface="Monotype Corsiva" panose="03010101010201010101" pitchFamily="66" charset="0"/>
                <a:cs typeface="Times New Roman" pitchFamily="18" charset="0"/>
              </a:rPr>
              <a:t>всех земных </a:t>
            </a:r>
            <a:r>
              <a:rPr lang="ru-RU" sz="2800" i="1" kern="0" dirty="0" smtClean="0">
                <a:latin typeface="Monotype Corsiva" panose="03010101010201010101" pitchFamily="66" charset="0"/>
                <a:cs typeface="Times New Roman" pitchFamily="18" charset="0"/>
              </a:rPr>
              <a:t>бед».</a:t>
            </a:r>
            <a:endParaRPr lang="ru-RU" sz="2800" i="1" kern="0" dirty="0">
              <a:latin typeface="Monotype Corsiva" panose="03010101010201010101" pitchFamily="66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FontTx/>
              <a:buNone/>
            </a:pPr>
            <a:endParaRPr lang="ru-RU" sz="2400" kern="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FontTx/>
              <a:buNone/>
            </a:pPr>
            <a:endParaRPr lang="ru-RU" sz="2400" kern="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spcBef>
                <a:spcPts val="0"/>
              </a:spcBef>
              <a:buFontTx/>
              <a:buNone/>
            </a:pPr>
            <a:r>
              <a:rPr lang="ru-RU" sz="1800" kern="0" dirty="0">
                <a:latin typeface="Times New Roman" pitchFamily="18" charset="0"/>
                <a:cs typeface="Times New Roman" pitchFamily="18" charset="0"/>
              </a:rPr>
              <a:t>Последняя запись Мариам,</a:t>
            </a:r>
          </a:p>
          <a:p>
            <a:pPr marL="0" indent="0" algn="r">
              <a:spcBef>
                <a:spcPts val="0"/>
              </a:spcBef>
              <a:buFontTx/>
              <a:buNone/>
            </a:pPr>
            <a:r>
              <a:rPr lang="ru-RU" sz="1800" kern="0" dirty="0">
                <a:latin typeface="Times New Roman" pitchFamily="18" charset="0"/>
                <a:cs typeface="Times New Roman" pitchFamily="18" charset="0"/>
              </a:rPr>
              <a:t>оставленная на </a:t>
            </a:r>
            <a:r>
              <a:rPr lang="ru-RU" sz="1800" kern="0" dirty="0" smtClean="0">
                <a:latin typeface="Times New Roman" pitchFamily="18" charset="0"/>
                <a:cs typeface="Times New Roman" pitchFamily="18" charset="0"/>
              </a:rPr>
              <a:t>конверте</a:t>
            </a:r>
            <a:endParaRPr lang="ru-RU" sz="1800" kern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50078"/>
            <a:ext cx="683568" cy="18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0831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C:\Users\Imperium\Desktop\Презентация\777 co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10" y="1341"/>
            <a:ext cx="9150109" cy="646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 txBox="1">
            <a:spLocks/>
          </p:cNvSpPr>
          <p:nvPr/>
        </p:nvSpPr>
        <p:spPr>
          <a:xfrm>
            <a:off x="4355976" y="764704"/>
            <a:ext cx="4553423" cy="439248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FontTx/>
              <a:buNone/>
            </a:pPr>
            <a:r>
              <a:rPr lang="ru-RU" sz="2400" kern="0" dirty="0" smtClean="0">
                <a:latin typeface="Times New Roman" pitchFamily="18" charset="0"/>
                <a:cs typeface="Times New Roman" pitchFamily="18" charset="0"/>
              </a:rPr>
              <a:t>Мариам ушла из жизни…</a:t>
            </a:r>
          </a:p>
          <a:p>
            <a:pPr marL="0" indent="0" algn="r">
              <a:spcBef>
                <a:spcPts val="0"/>
              </a:spcBef>
              <a:buFontTx/>
              <a:buNone/>
            </a:pPr>
            <a:endParaRPr lang="ru-RU" sz="2400" kern="0" dirty="0"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spcBef>
                <a:spcPts val="0"/>
              </a:spcBef>
              <a:buFontTx/>
              <a:buNone/>
            </a:pPr>
            <a:endParaRPr lang="ru-RU" sz="2400" kern="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spcBef>
                <a:spcPts val="0"/>
              </a:spcBef>
              <a:buFontTx/>
              <a:buNone/>
            </a:pPr>
            <a:endParaRPr lang="ru-RU" sz="2400" kern="0" dirty="0"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spcBef>
                <a:spcPts val="0"/>
              </a:spcBef>
              <a:buFontTx/>
              <a:buNone/>
            </a:pPr>
            <a:r>
              <a:rPr lang="ru-RU" sz="2400" kern="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spcBef>
                <a:spcPts val="0"/>
              </a:spcBef>
              <a:buFontTx/>
              <a:buNone/>
            </a:pPr>
            <a:r>
              <a:rPr lang="ru-RU" sz="24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kern="0" dirty="0" smtClean="0">
                <a:latin typeface="Times New Roman" pitchFamily="18" charset="0"/>
                <a:cs typeface="Times New Roman" pitchFamily="18" charset="0"/>
              </a:rPr>
              <a:t>         Ее продолжение: </a:t>
            </a:r>
          </a:p>
          <a:p>
            <a:pPr marL="0" indent="0">
              <a:spcBef>
                <a:spcPts val="0"/>
              </a:spcBef>
              <a:buFontTx/>
              <a:buNone/>
            </a:pPr>
            <a:r>
              <a:rPr lang="ru-RU" sz="2400" kern="0" dirty="0" smtClean="0">
                <a:latin typeface="Times New Roman" pitchFamily="18" charset="0"/>
                <a:cs typeface="Times New Roman" pitchFamily="18" charset="0"/>
              </a:rPr>
              <a:t>          сердце врача, душа, мысли    </a:t>
            </a:r>
          </a:p>
          <a:p>
            <a:pPr marL="0" indent="0">
              <a:spcBef>
                <a:spcPts val="0"/>
              </a:spcBef>
              <a:buFontTx/>
              <a:buNone/>
            </a:pPr>
            <a:r>
              <a:rPr lang="ru-RU" sz="24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kern="0" dirty="0" smtClean="0">
                <a:latin typeface="Times New Roman" pitchFamily="18" charset="0"/>
                <a:cs typeface="Times New Roman" pitchFamily="18" charset="0"/>
              </a:rPr>
              <a:t>         живут </a:t>
            </a:r>
          </a:p>
          <a:p>
            <a:pPr marL="0" indent="0" algn="ctr">
              <a:spcBef>
                <a:spcPts val="0"/>
              </a:spcBef>
              <a:buFontTx/>
              <a:buNone/>
            </a:pPr>
            <a:r>
              <a:rPr lang="ru-RU" sz="2400" kern="0" dirty="0" smtClean="0">
                <a:latin typeface="Times New Roman" pitchFamily="18" charset="0"/>
                <a:cs typeface="Times New Roman" pitchFamily="18" charset="0"/>
              </a:rPr>
              <a:t>    в любимой внучке </a:t>
            </a:r>
          </a:p>
          <a:p>
            <a:pPr marL="0" indent="0" algn="r">
              <a:spcBef>
                <a:spcPts val="0"/>
              </a:spcBef>
              <a:buFontTx/>
              <a:buNone/>
            </a:pPr>
            <a:r>
              <a:rPr lang="ru-RU" sz="2400" kern="0" dirty="0" smtClean="0">
                <a:latin typeface="Times New Roman" pitchFamily="18" charset="0"/>
                <a:cs typeface="Times New Roman" pitchFamily="18" charset="0"/>
              </a:rPr>
              <a:t>Диане.</a:t>
            </a:r>
          </a:p>
        </p:txBody>
      </p:sp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50078"/>
            <a:ext cx="683568" cy="18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30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0026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907" y="116632"/>
            <a:ext cx="3581024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2"/>
          <p:cNvSpPr txBox="1">
            <a:spLocks/>
          </p:cNvSpPr>
          <p:nvPr/>
        </p:nvSpPr>
        <p:spPr bwMode="auto">
          <a:xfrm>
            <a:off x="-1" y="1916832"/>
            <a:ext cx="5148065" cy="1284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60000" indent="0">
              <a:spcBef>
                <a:spcPts val="0"/>
              </a:spcBef>
              <a:buFontTx/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…Твой дед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ничем не знаменитый горец, </a:t>
            </a:r>
          </a:p>
          <a:p>
            <a:pPr marL="360000" indent="0">
              <a:spcBef>
                <a:spcPts val="0"/>
              </a:spcBef>
              <a:buFontTx/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сраженьях – воин, а в труде – кустарь.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60000" indent="0">
              <a:spcBef>
                <a:spcPts val="0"/>
              </a:spcBef>
              <a:buFontTx/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Невинному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не причинял он горя, </a:t>
            </a:r>
          </a:p>
          <a:p>
            <a:pPr marL="360000" indent="0">
              <a:spcBef>
                <a:spcPts val="0"/>
              </a:spcBef>
              <a:buFontTx/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Был с малым – мал, со старым – стар.</a:t>
            </a:r>
          </a:p>
          <a:p>
            <a:pPr marL="360000" indent="0" algn="ctr">
              <a:spcBef>
                <a:spcPts val="0"/>
              </a:spcBef>
              <a:buFontTx/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360000" indent="0" algn="ctr">
              <a:spcBef>
                <a:spcPts val="0"/>
              </a:spcBef>
              <a:buFontTx/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60000" indent="0" algn="ctr">
              <a:spcBef>
                <a:spcPts val="0"/>
              </a:spcBef>
              <a:buFontTx/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360000" indent="0" algn="ctr">
              <a:spcBef>
                <a:spcPts val="0"/>
              </a:spcBef>
              <a:buFontTx/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60000" indent="0" algn="r">
              <a:spcBef>
                <a:spcPts val="0"/>
              </a:spcBef>
              <a:buFontTx/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C:\Users\Imperium\Desktop\Презентация\0011 cop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01204"/>
            <a:ext cx="2419248" cy="322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50078"/>
            <a:ext cx="683568" cy="18403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211960" y="4711086"/>
            <a:ext cx="472597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 indent="0" algn="r">
              <a:spcBef>
                <a:spcPts val="0"/>
              </a:spcBef>
              <a:buFontTx/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Мой сын, прошу, и ты, живя на свете, </a:t>
            </a:r>
          </a:p>
          <a:p>
            <a:pPr marL="360000" indent="0" algn="r">
              <a:spcBef>
                <a:spcPts val="0"/>
              </a:spcBef>
              <a:buFontTx/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Будь человеком, другом и отцом, </a:t>
            </a:r>
          </a:p>
          <a:p>
            <a:pPr marL="360000" indent="0" algn="r">
              <a:spcBef>
                <a:spcPts val="0"/>
              </a:spcBef>
              <a:buFontTx/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Чтоб за тебя не стыдно было детям, </a:t>
            </a:r>
          </a:p>
          <a:p>
            <a:pPr marL="360000" indent="0" algn="r">
              <a:spcBef>
                <a:spcPts val="0"/>
              </a:spcBef>
              <a:buFontTx/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Чтоб людям смело мог смотреть в лицо.</a:t>
            </a:r>
          </a:p>
        </p:txBody>
      </p:sp>
    </p:spTree>
    <p:extLst>
      <p:ext uri="{BB962C8B-B14F-4D97-AF65-F5344CB8AC3E}">
        <p14:creationId xmlns:p14="http://schemas.microsoft.com/office/powerpoint/2010/main" val="281963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50"/>
          <p:cNvSpPr txBox="1">
            <a:spLocks noChangeArrowheads="1"/>
          </p:cNvSpPr>
          <p:nvPr/>
        </p:nvSpPr>
        <p:spPr bwMode="auto">
          <a:xfrm>
            <a:off x="-1" y="3199"/>
            <a:ext cx="9144002" cy="198564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ru-RU" sz="48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itchFamily="49" charset="-127"/>
                <a:ea typeface="BatangChe" pitchFamily="49" charset="-127"/>
              </a:rPr>
              <a:t>СПАСИБО ЗА ВНИМАНИЕ!</a:t>
            </a:r>
          </a:p>
        </p:txBody>
      </p:sp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21629"/>
            <a:ext cx="1029901" cy="23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6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635377" y="5949950"/>
            <a:ext cx="4329112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eaLnBrk="0" hangingPunct="0">
              <a:spcBef>
                <a:spcPct val="20000"/>
              </a:spcBef>
              <a:defRPr/>
            </a:pPr>
            <a:r>
              <a:rPr lang="ru-RU" sz="3200" kern="0" dirty="0">
                <a:solidFill>
                  <a:srgbClr val="000000"/>
                </a:solidFill>
                <a:latin typeface="Century Schoolbook" pitchFamily="18" charset="0"/>
                <a:ea typeface="BatangChe" pitchFamily="49" charset="-127"/>
                <a:cs typeface="Arial"/>
              </a:rPr>
              <a:t>Мариам Ибрагимова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 bwMode="auto">
          <a:xfrm>
            <a:off x="251518" y="980728"/>
            <a:ext cx="4536506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ts val="0"/>
              </a:spcBef>
            </a:pPr>
            <a:r>
              <a:rPr lang="ru-RU" sz="2800" dirty="0" smtClean="0">
                <a:solidFill>
                  <a:srgbClr val="000000"/>
                </a:solidFill>
                <a:latin typeface="Monotype Corsiva" pitchFamily="66" charset="0"/>
              </a:rPr>
              <a:t>«Меня спрашивали</a:t>
            </a:r>
            <a:r>
              <a:rPr lang="ru-RU" sz="2800" dirty="0">
                <a:solidFill>
                  <a:srgbClr val="000000"/>
                </a:solidFill>
                <a:latin typeface="Monotype Corsiva" pitchFamily="66" charset="0"/>
              </a:rPr>
              <a:t>, </a:t>
            </a:r>
            <a:endParaRPr lang="ru-RU" sz="2800" dirty="0" smtClean="0">
              <a:solidFill>
                <a:srgbClr val="000000"/>
              </a:solidFill>
              <a:latin typeface="Monotype Corsiva" pitchFamily="66" charset="0"/>
            </a:endParaRPr>
          </a:p>
          <a:p>
            <a:pPr>
              <a:spcBef>
                <a:spcPts val="0"/>
              </a:spcBef>
            </a:pPr>
            <a:r>
              <a:rPr lang="ru-RU" sz="2800" dirty="0" smtClean="0">
                <a:solidFill>
                  <a:srgbClr val="000000"/>
                </a:solidFill>
                <a:latin typeface="Monotype Corsiva" pitchFamily="66" charset="0"/>
              </a:rPr>
              <a:t>почему </a:t>
            </a:r>
            <a:r>
              <a:rPr lang="ru-RU" sz="2800" dirty="0">
                <a:solidFill>
                  <a:srgbClr val="000000"/>
                </a:solidFill>
                <a:latin typeface="Monotype Corsiva" pitchFamily="66" charset="0"/>
              </a:rPr>
              <a:t>я решила стать медиком. </a:t>
            </a:r>
            <a:endParaRPr lang="ru-RU" sz="2800" dirty="0" smtClean="0">
              <a:solidFill>
                <a:srgbClr val="000000"/>
              </a:solidFill>
              <a:latin typeface="Monotype Corsiva" pitchFamily="66" charset="0"/>
            </a:endParaRPr>
          </a:p>
          <a:p>
            <a:pPr>
              <a:spcBef>
                <a:spcPts val="0"/>
              </a:spcBef>
            </a:pPr>
            <a:r>
              <a:rPr lang="ru-RU" sz="2800" dirty="0" smtClean="0">
                <a:solidFill>
                  <a:srgbClr val="000000"/>
                </a:solidFill>
                <a:latin typeface="Monotype Corsiva" pitchFamily="66" charset="0"/>
              </a:rPr>
              <a:t>…потому</a:t>
            </a:r>
            <a:r>
              <a:rPr lang="ru-RU" sz="2800" dirty="0">
                <a:solidFill>
                  <a:srgbClr val="000000"/>
                </a:solidFill>
                <a:latin typeface="Monotype Corsiva" pitchFamily="66" charset="0"/>
              </a:rPr>
              <a:t>, что врач </a:t>
            </a:r>
            <a:endParaRPr lang="ru-RU" sz="2800" dirty="0" smtClean="0">
              <a:solidFill>
                <a:srgbClr val="000000"/>
              </a:solidFill>
              <a:latin typeface="Monotype Corsiva" pitchFamily="66" charset="0"/>
            </a:endParaRPr>
          </a:p>
          <a:p>
            <a:pPr>
              <a:spcBef>
                <a:spcPts val="0"/>
              </a:spcBef>
            </a:pPr>
            <a:r>
              <a:rPr lang="ru-RU" sz="2800" dirty="0" smtClean="0">
                <a:solidFill>
                  <a:srgbClr val="000000"/>
                </a:solidFill>
                <a:latin typeface="Monotype Corsiva" pitchFamily="66" charset="0"/>
              </a:rPr>
              <a:t>стоит </a:t>
            </a:r>
            <a:r>
              <a:rPr lang="ru-RU" sz="2800" dirty="0">
                <a:solidFill>
                  <a:srgbClr val="000000"/>
                </a:solidFill>
                <a:latin typeface="Monotype Corsiva" pitchFamily="66" charset="0"/>
              </a:rPr>
              <a:t>ближе всех </a:t>
            </a:r>
            <a:endParaRPr lang="ru-RU" sz="2800" dirty="0" smtClean="0">
              <a:solidFill>
                <a:srgbClr val="000000"/>
              </a:solidFill>
              <a:latin typeface="Monotype Corsiva" pitchFamily="66" charset="0"/>
            </a:endParaRPr>
          </a:p>
          <a:p>
            <a:pPr>
              <a:spcBef>
                <a:spcPts val="0"/>
              </a:spcBef>
            </a:pPr>
            <a:r>
              <a:rPr lang="ru-RU" sz="2800" dirty="0" smtClean="0">
                <a:solidFill>
                  <a:srgbClr val="000000"/>
                </a:solidFill>
                <a:latin typeface="Monotype Corsiva" pitchFamily="66" charset="0"/>
              </a:rPr>
              <a:t>к </a:t>
            </a:r>
            <a:r>
              <a:rPr lang="ru-RU" sz="2800" dirty="0">
                <a:solidFill>
                  <a:srgbClr val="000000"/>
                </a:solidFill>
                <a:latin typeface="Monotype Corsiva" pitchFamily="66" charset="0"/>
              </a:rPr>
              <a:t>страданиям </a:t>
            </a:r>
            <a:r>
              <a:rPr lang="ru-RU" sz="2800" dirty="0" smtClean="0">
                <a:solidFill>
                  <a:srgbClr val="000000"/>
                </a:solidFill>
                <a:latin typeface="Monotype Corsiva" pitchFamily="66" charset="0"/>
              </a:rPr>
              <a:t>людей.  </a:t>
            </a:r>
            <a:endParaRPr lang="ru-RU" sz="2800" dirty="0">
              <a:solidFill>
                <a:srgbClr val="000000"/>
              </a:solidFill>
              <a:latin typeface="Monotype Corsiva" pitchFamily="66" charset="0"/>
            </a:endParaRPr>
          </a:p>
          <a:p>
            <a:pPr>
              <a:spcBef>
                <a:spcPts val="0"/>
              </a:spcBef>
            </a:pPr>
            <a:r>
              <a:rPr lang="ru-RU" sz="2800" dirty="0">
                <a:solidFill>
                  <a:srgbClr val="000000"/>
                </a:solidFill>
                <a:latin typeface="Monotype Corsiva" pitchFamily="66" charset="0"/>
              </a:rPr>
              <a:t>Человек начинается с доброты, </a:t>
            </a:r>
            <a:endParaRPr lang="ru-RU" sz="2800" dirty="0" smtClean="0">
              <a:solidFill>
                <a:srgbClr val="000000"/>
              </a:solidFill>
              <a:latin typeface="Monotype Corsiva" pitchFamily="66" charset="0"/>
            </a:endParaRPr>
          </a:p>
          <a:p>
            <a:pPr>
              <a:spcBef>
                <a:spcPts val="0"/>
              </a:spcBef>
            </a:pPr>
            <a:r>
              <a:rPr lang="ru-RU" sz="2800" dirty="0" smtClean="0">
                <a:solidFill>
                  <a:srgbClr val="000000"/>
                </a:solidFill>
                <a:latin typeface="Monotype Corsiva" pitchFamily="66" charset="0"/>
              </a:rPr>
              <a:t>с </a:t>
            </a:r>
            <a:r>
              <a:rPr lang="ru-RU" sz="2800" dirty="0">
                <a:solidFill>
                  <a:srgbClr val="000000"/>
                </a:solidFill>
                <a:latin typeface="Monotype Corsiva" pitchFamily="66" charset="0"/>
              </a:rPr>
              <a:t>умения откликаться </a:t>
            </a:r>
            <a:endParaRPr lang="ru-RU" sz="2800" dirty="0" smtClean="0">
              <a:solidFill>
                <a:srgbClr val="000000"/>
              </a:solidFill>
              <a:latin typeface="Monotype Corsiva" pitchFamily="66" charset="0"/>
            </a:endParaRPr>
          </a:p>
          <a:p>
            <a:pPr>
              <a:spcBef>
                <a:spcPts val="0"/>
              </a:spcBef>
            </a:pPr>
            <a:r>
              <a:rPr lang="ru-RU" sz="2800" dirty="0" smtClean="0">
                <a:solidFill>
                  <a:srgbClr val="000000"/>
                </a:solidFill>
                <a:latin typeface="Monotype Corsiva" pitchFamily="66" charset="0"/>
              </a:rPr>
              <a:t>		на </a:t>
            </a:r>
            <a:r>
              <a:rPr lang="ru-RU" sz="2800" dirty="0">
                <a:solidFill>
                  <a:srgbClr val="000000"/>
                </a:solidFill>
                <a:latin typeface="Monotype Corsiva" pitchFamily="66" charset="0"/>
              </a:rPr>
              <a:t>чужую боль». </a:t>
            </a:r>
          </a:p>
        </p:txBody>
      </p:sp>
    </p:spTree>
    <p:extLst>
      <p:ext uri="{BB962C8B-B14F-4D97-AF65-F5344CB8AC3E}">
        <p14:creationId xmlns:p14="http://schemas.microsoft.com/office/powerpoint/2010/main" val="77705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7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50"/>
          <p:cNvSpPr txBox="1">
            <a:spLocks noChangeArrowheads="1"/>
          </p:cNvSpPr>
          <p:nvPr/>
        </p:nvSpPr>
        <p:spPr bwMode="auto">
          <a:xfrm>
            <a:off x="-1" y="3199"/>
            <a:ext cx="9144002" cy="169760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ru-RU" sz="48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itchFamily="49" charset="-127"/>
                <a:ea typeface="BatangChe" pitchFamily="49" charset="-127"/>
              </a:rPr>
              <a:t>ЛИТЕРАТУРА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 bwMode="auto">
          <a:xfrm>
            <a:off x="395536" y="2060848"/>
            <a:ext cx="8424936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57200" indent="-457200" algn="just">
              <a:buFont typeface="+mj-lt"/>
              <a:buAutoNum type="arabicPeriod"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Мариам: биографический том. 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Р. Ю. Ибрагимов. – М.: Издательский Дом Империум 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XXI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век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, 2009. – 672 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.: ил. 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Мариам. Стихи и поэмы. Т. 2. / 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Р. Ю. Ибрагимов. – М.: Издательский Дом Империум XXI век, 2009. – 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368 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с.: ил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«По завету Гиппократа»: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Научные исследования. Крепость здоровья: Исторический очерк. Т. 15. / 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. Ю. Ибрагимов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. – М.: Издательский Дом Империум XXI век, 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2013. 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240 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с.: ил.</a:t>
            </a:r>
          </a:p>
          <a:p>
            <a:pPr marL="457200" indent="-457200" algn="just">
              <a:buFont typeface="+mj-lt"/>
              <a:buAutoNum type="arabicPeriod"/>
            </a:pPr>
            <a:endParaRPr lang="ru-RU" sz="25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50078"/>
            <a:ext cx="683568" cy="184038"/>
          </a:xfrm>
          <a:prstGeom prst="rect">
            <a:avLst/>
          </a:prstGeom>
        </p:spPr>
      </p:pic>
      <p:sp>
        <p:nvSpPr>
          <p:cNvPr id="8" name="Объект 2"/>
          <p:cNvSpPr txBox="1">
            <a:spLocks/>
          </p:cNvSpPr>
          <p:nvPr/>
        </p:nvSpPr>
        <p:spPr bwMode="auto">
          <a:xfrm>
            <a:off x="7884368" y="6523720"/>
            <a:ext cx="1259632" cy="334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just">
              <a:buFontTx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Содержание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75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:\Users\1\Desktop\Мариам\Отец Ибрагимкопирование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1854200"/>
            <a:ext cx="4352925" cy="45545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4716463" y="1988840"/>
            <a:ext cx="4319587" cy="1656184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FontTx/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Род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отца – Ибрагима – уходит</a:t>
            </a:r>
          </a:p>
          <a:p>
            <a:pPr marL="0" indent="0" algn="ctr">
              <a:spcBef>
                <a:spcPts val="0"/>
              </a:spcBef>
              <a:buFontTx/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корнями в глубь веков,</a:t>
            </a:r>
          </a:p>
          <a:p>
            <a:pPr marL="0" indent="0" algn="ctr">
              <a:spcBef>
                <a:spcPts val="0"/>
              </a:spcBef>
              <a:buFontTx/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 основателям Кази-Кумуха – сеидам.</a:t>
            </a:r>
          </a:p>
        </p:txBody>
      </p:sp>
      <p:sp>
        <p:nvSpPr>
          <p:cNvPr id="8" name="Объект 2"/>
          <p:cNvSpPr txBox="1">
            <a:spLocks/>
          </p:cNvSpPr>
          <p:nvPr/>
        </p:nvSpPr>
        <p:spPr bwMode="auto">
          <a:xfrm>
            <a:off x="107950" y="5589240"/>
            <a:ext cx="4352925" cy="8162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ct val="20000"/>
              </a:spcBef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Ибрагим родился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в 1891 году в Лакском округе Дагестана</a:t>
            </a:r>
          </a:p>
        </p:txBody>
      </p:sp>
      <p:pic>
        <p:nvPicPr>
          <p:cNvPr id="6" name="Рисунок 5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50078"/>
            <a:ext cx="683568" cy="184038"/>
          </a:xfrm>
          <a:prstGeom prst="rect">
            <a:avLst/>
          </a:prstGeom>
        </p:spPr>
      </p:pic>
      <p:sp>
        <p:nvSpPr>
          <p:cNvPr id="10" name="Объект 2"/>
          <p:cNvSpPr txBox="1">
            <a:spLocks/>
          </p:cNvSpPr>
          <p:nvPr/>
        </p:nvSpPr>
        <p:spPr bwMode="auto">
          <a:xfrm>
            <a:off x="7884368" y="6523720"/>
            <a:ext cx="1259632" cy="334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just">
              <a:buFontTx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  <a:hlinkClick r:id="rId4" action="ppaction://hlinksldjump"/>
              </a:rPr>
              <a:t>Содержание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150"/>
          <p:cNvSpPr txBox="1">
            <a:spLocks noChangeArrowheads="1"/>
          </p:cNvSpPr>
          <p:nvPr/>
        </p:nvSpPr>
        <p:spPr bwMode="auto">
          <a:xfrm>
            <a:off x="-1" y="3199"/>
            <a:ext cx="9144002" cy="169760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BatangChe" pitchFamily="49" charset="-127"/>
                <a:cs typeface="Times New Roman" pitchFamily="18" charset="0"/>
              </a:rPr>
              <a:t>Мариам Ибрагимова 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BatangChe" pitchFamily="49" charset="-127"/>
                <a:cs typeface="Times New Roman" pitchFamily="18" charset="0"/>
              </a:rPr>
              <a:t>генетически соединила 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BatangChe" pitchFamily="49" charset="-127"/>
                <a:cs typeface="Times New Roman" pitchFamily="18" charset="0"/>
              </a:rPr>
              <a:t>в себе Россию и 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BatangChe" pitchFamily="49" charset="-127"/>
                <a:cs typeface="Times New Roman" pitchFamily="18" charset="0"/>
              </a:rPr>
              <a:t>Кавказ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BatangChe" pitchFamily="49" charset="-127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31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ld"/>
      </p:transition>
    </mc:Choice>
    <mc:Fallback xmlns="">
      <p:transition spd="slow">
        <p:strips dir="ld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Прямоугольник 3"/>
          <p:cNvSpPr>
            <a:spLocks noChangeArrowheads="1"/>
          </p:cNvSpPr>
          <p:nvPr/>
        </p:nvSpPr>
        <p:spPr bwMode="auto">
          <a:xfrm>
            <a:off x="0" y="1988840"/>
            <a:ext cx="367188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Мать – Прасковья –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русская из рода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дворян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Пущиных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7" name="Picture 5" descr="C:\Users\1\Desktop\Мариам\Мать Прасковья 2копирование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49464" y="2204864"/>
            <a:ext cx="4533697" cy="40110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50078"/>
            <a:ext cx="683568" cy="184038"/>
          </a:xfrm>
          <a:prstGeom prst="rect">
            <a:avLst/>
          </a:prstGeom>
        </p:spPr>
      </p:pic>
      <p:sp>
        <p:nvSpPr>
          <p:cNvPr id="6" name="Объект 2"/>
          <p:cNvSpPr txBox="1">
            <a:spLocks/>
          </p:cNvSpPr>
          <p:nvPr/>
        </p:nvSpPr>
        <p:spPr bwMode="auto">
          <a:xfrm>
            <a:off x="4449464" y="5538066"/>
            <a:ext cx="4533697" cy="677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ct val="20000"/>
              </a:spcBef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Прасковья родилась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в 1895 году в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 г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. Ейске</a:t>
            </a:r>
          </a:p>
        </p:txBody>
      </p:sp>
      <p:sp>
        <p:nvSpPr>
          <p:cNvPr id="8" name="Объект 2"/>
          <p:cNvSpPr txBox="1">
            <a:spLocks/>
          </p:cNvSpPr>
          <p:nvPr/>
        </p:nvSpPr>
        <p:spPr bwMode="auto">
          <a:xfrm>
            <a:off x="7884368" y="6523720"/>
            <a:ext cx="1259632" cy="334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just">
              <a:buFontTx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  <a:hlinkClick r:id="rId4" action="ppaction://hlinksldjump"/>
              </a:rPr>
              <a:t>Содержание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Imperium\Desktop\Презентация\Родословная 004 a cop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136676"/>
            <a:ext cx="1511414" cy="419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3"/>
          <p:cNvSpPr>
            <a:spLocks noChangeArrowheads="1"/>
          </p:cNvSpPr>
          <p:nvPr/>
        </p:nvSpPr>
        <p:spPr bwMode="auto">
          <a:xfrm>
            <a:off x="-808447" y="3846064"/>
            <a:ext cx="3671888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Приняла </a:t>
            </a:r>
          </a:p>
          <a:p>
            <a:pPr algn="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веру, обычаи, </a:t>
            </a:r>
          </a:p>
          <a:p>
            <a:pPr algn="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традиции горцев</a:t>
            </a:r>
          </a:p>
          <a:p>
            <a:pPr algn="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 стала зваться </a:t>
            </a:r>
          </a:p>
          <a:p>
            <a:pPr algn="r"/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Патимат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rd"/>
      </p:transition>
    </mc:Choice>
    <mc:Fallback xmlns="">
      <p:transition spd="slow">
        <p:strips dir="rd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1"/>
            <a:ext cx="9144000" cy="5080001"/>
          </a:xfrm>
          <a:prstGeom prst="rect">
            <a:avLst/>
          </a:prstGeom>
        </p:spPr>
      </p:pic>
      <p:pic>
        <p:nvPicPr>
          <p:cNvPr id="6" name="Picture 5" descr="C:\Users\1\Desktop\Мариам\Семья Мариамкопирование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505" y="116632"/>
            <a:ext cx="4680520" cy="61667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5004048" y="4266894"/>
            <a:ext cx="396044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500" i="1" dirty="0">
                <a:latin typeface="Times New Roman" pitchFamily="18" charset="0"/>
                <a:cs typeface="Times New Roman" pitchFamily="18" charset="0"/>
              </a:rPr>
              <a:t>«Окружённая </a:t>
            </a:r>
            <a:endParaRPr lang="ru-RU" sz="2500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500" i="1" dirty="0" smtClean="0">
                <a:latin typeface="Times New Roman" pitchFamily="18" charset="0"/>
                <a:cs typeface="Times New Roman" pitchFamily="18" charset="0"/>
              </a:rPr>
              <a:t>заботами </a:t>
            </a:r>
            <a:r>
              <a:rPr lang="ru-RU" sz="2500" i="1" dirty="0">
                <a:latin typeface="Times New Roman" pitchFamily="18" charset="0"/>
                <a:cs typeface="Times New Roman" pitchFamily="18" charset="0"/>
              </a:rPr>
              <a:t>и лаской </a:t>
            </a:r>
            <a:r>
              <a:rPr lang="ru-RU" sz="2500" i="1" dirty="0" smtClean="0">
                <a:latin typeface="Times New Roman" pitchFamily="18" charset="0"/>
                <a:cs typeface="Times New Roman" pitchFamily="18" charset="0"/>
              </a:rPr>
              <a:t>сельчан, я </a:t>
            </a:r>
            <a:r>
              <a:rPr lang="ru-RU" sz="2500" i="1" dirty="0"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sz="2500" i="1" dirty="0" smtClean="0">
                <a:latin typeface="Times New Roman" pitchFamily="18" charset="0"/>
                <a:cs typeface="Times New Roman" pitchFamily="18" charset="0"/>
              </a:rPr>
              <a:t>чувствовала </a:t>
            </a:r>
          </a:p>
          <a:p>
            <a:pPr algn="r"/>
            <a:r>
              <a:rPr lang="ru-RU" sz="2500" i="1" dirty="0" smtClean="0">
                <a:latin typeface="Times New Roman" pitchFamily="18" charset="0"/>
                <a:cs typeface="Times New Roman" pitchFamily="18" charset="0"/>
              </a:rPr>
              <a:t>сиротства</a:t>
            </a:r>
            <a:r>
              <a:rPr lang="ru-RU" sz="2500" i="1" dirty="0"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9" name="Объект 2"/>
          <p:cNvSpPr>
            <a:spLocks noGrp="1"/>
          </p:cNvSpPr>
          <p:nvPr>
            <p:ph idx="1"/>
          </p:nvPr>
        </p:nvSpPr>
        <p:spPr>
          <a:xfrm>
            <a:off x="5004048" y="620688"/>
            <a:ext cx="4032002" cy="2160240"/>
          </a:xfrm>
        </p:spPr>
        <p:txBody>
          <a:bodyPr/>
          <a:lstStyle/>
          <a:p>
            <a:pPr marL="0" indent="0">
              <a:spcBef>
                <a:spcPts val="0"/>
              </a:spcBef>
              <a:buFontTx/>
              <a:buNone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В 35 лет </a:t>
            </a:r>
          </a:p>
          <a:p>
            <a:pPr marL="0" indent="0">
              <a:spcBef>
                <a:spcPts val="0"/>
              </a:spcBef>
              <a:buFontTx/>
              <a:buNone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Ибрагим заболел и умер, оставив жену с тремя детьми.</a:t>
            </a:r>
          </a:p>
          <a:p>
            <a:pPr marL="0" indent="0">
              <a:spcBef>
                <a:spcPts val="0"/>
              </a:spcBef>
              <a:buFontTx/>
              <a:buNone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Мариам было пять лет.</a:t>
            </a:r>
          </a:p>
        </p:txBody>
      </p:sp>
      <p:pic>
        <p:nvPicPr>
          <p:cNvPr id="8" name="Рисунок 7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50078"/>
            <a:ext cx="683568" cy="184038"/>
          </a:xfrm>
          <a:prstGeom prst="rect">
            <a:avLst/>
          </a:prstGeom>
        </p:spPr>
      </p:pic>
      <p:sp>
        <p:nvSpPr>
          <p:cNvPr id="11" name="Объект 2"/>
          <p:cNvSpPr txBox="1">
            <a:spLocks/>
          </p:cNvSpPr>
          <p:nvPr/>
        </p:nvSpPr>
        <p:spPr bwMode="auto">
          <a:xfrm>
            <a:off x="7884368" y="6523720"/>
            <a:ext cx="1259632" cy="334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just">
              <a:buFontTx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  <a:hlinkClick r:id="rId5" action="ppaction://hlinksldjump"/>
              </a:rPr>
              <a:t>Содержание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50078"/>
            <a:ext cx="683568" cy="184038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08104" y="2060849"/>
            <a:ext cx="3456384" cy="4176463"/>
          </a:xfrm>
        </p:spPr>
        <p:txBody>
          <a:bodyPr/>
          <a:lstStyle/>
          <a:p>
            <a:pPr marL="0" indent="0" algn="r">
              <a:spcBef>
                <a:spcPts val="0"/>
              </a:spcBef>
              <a:buFontTx/>
              <a:buNone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«От горцев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, ценивших свободу, совесть и честь дороже 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жизни, я научилась веротерпимости, почтительному 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отношению к сединам, милосердию к 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немощным, презрению к подлым».</a:t>
            </a:r>
          </a:p>
        </p:txBody>
      </p:sp>
      <p:pic>
        <p:nvPicPr>
          <p:cNvPr id="1026" name="Picture 2" descr="C:\Users\Imperium\Desktop\Презентация\0005 cop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8" y="1844824"/>
            <a:ext cx="2908746" cy="359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Imperium\Desktop\Презентация\горец00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3" y="1844824"/>
            <a:ext cx="2487000" cy="2511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Imperium\Desktop\Презентация\00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5" y="4356693"/>
            <a:ext cx="2486998" cy="2155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Прямоугольник 1"/>
          <p:cNvSpPr>
            <a:spLocks noChangeArrowheads="1"/>
          </p:cNvSpPr>
          <p:nvPr/>
        </p:nvSpPr>
        <p:spPr bwMode="auto">
          <a:xfrm>
            <a:off x="3995738" y="1989138"/>
            <a:ext cx="4897437" cy="2785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В 16 лет, </a:t>
            </a:r>
          </a:p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после окончания медицинского техникума Мариам работала фельдшером-акушеркой в горных аулах 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Лакского и Кулинского 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районов. Первые 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пациенты 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– первый успех. </a:t>
            </a:r>
          </a:p>
        </p:txBody>
      </p:sp>
      <p:sp>
        <p:nvSpPr>
          <p:cNvPr id="12292" name="Прямоугольник 1"/>
          <p:cNvSpPr>
            <a:spLocks noChangeArrowheads="1"/>
          </p:cNvSpPr>
          <p:nvPr/>
        </p:nvSpPr>
        <p:spPr bwMode="auto">
          <a:xfrm>
            <a:off x="683568" y="5249270"/>
            <a:ext cx="2664296" cy="40011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Махачкала, май 1940 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г.</a:t>
            </a:r>
          </a:p>
        </p:txBody>
      </p:sp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50078"/>
            <a:ext cx="683568" cy="184038"/>
          </a:xfrm>
          <a:prstGeom prst="rect">
            <a:avLst/>
          </a:prstGeom>
        </p:spPr>
      </p:pic>
      <p:sp>
        <p:nvSpPr>
          <p:cNvPr id="7" name="Объект 2"/>
          <p:cNvSpPr txBox="1">
            <a:spLocks/>
          </p:cNvSpPr>
          <p:nvPr/>
        </p:nvSpPr>
        <p:spPr bwMode="auto">
          <a:xfrm>
            <a:off x="7884368" y="6523720"/>
            <a:ext cx="1259632" cy="334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just">
              <a:buFontTx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Содержание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4" descr="C:\Users\1\Desktop\Мариам\Мариам фельдшеркопирование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172" y="4187596"/>
            <a:ext cx="3147828" cy="23361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1"/>
          <p:cNvSpPr>
            <a:spLocks noChangeArrowheads="1"/>
          </p:cNvSpPr>
          <p:nvPr/>
        </p:nvSpPr>
        <p:spPr bwMode="auto">
          <a:xfrm>
            <a:off x="179512" y="5231522"/>
            <a:ext cx="8713663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В 18 – медицинской сестрой в буйнакской </a:t>
            </a:r>
            <a:endParaRPr lang="ru-RU" sz="25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городской поликлинике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099" name="Picture 3" descr="C:\Users\Imperium\Desktop\Презентация\Mi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132856"/>
            <a:ext cx="3672408" cy="2297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8900</TotalTime>
  <Words>1321</Words>
  <Application>Microsoft Office PowerPoint</Application>
  <PresentationFormat>Экран (4:3)</PresentationFormat>
  <Paragraphs>208</Paragraphs>
  <Slides>40</Slides>
  <Notes>4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Diseño predeterminado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«Назначить директором дома для инвалидов Отечественной войны Ибрагимову Мариам Ибрагимовну. 1942 г. Буйнакск»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1</cp:lastModifiedBy>
  <cp:revision>1097</cp:revision>
  <dcterms:created xsi:type="dcterms:W3CDTF">2010-05-23T14:28:12Z</dcterms:created>
  <dcterms:modified xsi:type="dcterms:W3CDTF">2015-05-05T09:38:57Z</dcterms:modified>
</cp:coreProperties>
</file>